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5"/>
  </p:notesMasterIdLst>
  <p:handoutMasterIdLst>
    <p:handoutMasterId r:id="rId116"/>
  </p:handoutMasterIdLst>
  <p:sldIdLst>
    <p:sldId id="630" r:id="rId5"/>
    <p:sldId id="371" r:id="rId6"/>
    <p:sldId id="548" r:id="rId7"/>
    <p:sldId id="612" r:id="rId8"/>
    <p:sldId id="613" r:id="rId9"/>
    <p:sldId id="614" r:id="rId10"/>
    <p:sldId id="615" r:id="rId11"/>
    <p:sldId id="576" r:id="rId12"/>
    <p:sldId id="477" r:id="rId13"/>
    <p:sldId id="375" r:id="rId14"/>
    <p:sldId id="452" r:id="rId15"/>
    <p:sldId id="577" r:id="rId16"/>
    <p:sldId id="578" r:id="rId17"/>
    <p:sldId id="579" r:id="rId18"/>
    <p:sldId id="598" r:id="rId19"/>
    <p:sldId id="608" r:id="rId20"/>
    <p:sldId id="621" r:id="rId21"/>
    <p:sldId id="607" r:id="rId22"/>
    <p:sldId id="620" r:id="rId23"/>
    <p:sldId id="606" r:id="rId24"/>
    <p:sldId id="581" r:id="rId25"/>
    <p:sldId id="609" r:id="rId26"/>
    <p:sldId id="605" r:id="rId27"/>
    <p:sldId id="611" r:id="rId28"/>
    <p:sldId id="465" r:id="rId29"/>
    <p:sldId id="582" r:id="rId30"/>
    <p:sldId id="584" r:id="rId31"/>
    <p:sldId id="583" r:id="rId32"/>
    <p:sldId id="585" r:id="rId33"/>
    <p:sldId id="475" r:id="rId34"/>
    <p:sldId id="588" r:id="rId35"/>
    <p:sldId id="626" r:id="rId36"/>
    <p:sldId id="627" r:id="rId37"/>
    <p:sldId id="587" r:id="rId38"/>
    <p:sldId id="476" r:id="rId39"/>
    <p:sldId id="345" r:id="rId40"/>
    <p:sldId id="534" r:id="rId41"/>
    <p:sldId id="599" r:id="rId42"/>
    <p:sldId id="532" r:id="rId43"/>
    <p:sldId id="591" r:id="rId44"/>
    <p:sldId id="460" r:id="rId45"/>
    <p:sldId id="616" r:id="rId46"/>
    <p:sldId id="617" r:id="rId47"/>
    <p:sldId id="618" r:id="rId48"/>
    <p:sldId id="619" r:id="rId49"/>
    <p:sldId id="602" r:id="rId50"/>
    <p:sldId id="622" r:id="rId51"/>
    <p:sldId id="623" r:id="rId52"/>
    <p:sldId id="624" r:id="rId53"/>
    <p:sldId id="625" r:id="rId54"/>
    <p:sldId id="601" r:id="rId55"/>
    <p:sldId id="314" r:id="rId56"/>
    <p:sldId id="517" r:id="rId57"/>
    <p:sldId id="315" r:id="rId58"/>
    <p:sldId id="483" r:id="rId59"/>
    <p:sldId id="484" r:id="rId60"/>
    <p:sldId id="485" r:id="rId61"/>
    <p:sldId id="552" r:id="rId62"/>
    <p:sldId id="515" r:id="rId63"/>
    <p:sldId id="516" r:id="rId64"/>
    <p:sldId id="556" r:id="rId65"/>
    <p:sldId id="513" r:id="rId66"/>
    <p:sldId id="514" r:id="rId67"/>
    <p:sldId id="568" r:id="rId68"/>
    <p:sldId id="628" r:id="rId69"/>
    <p:sldId id="570" r:id="rId70"/>
    <p:sldId id="319" r:id="rId71"/>
    <p:sldId id="486" r:id="rId72"/>
    <p:sldId id="487" r:id="rId73"/>
    <p:sldId id="321" r:id="rId74"/>
    <p:sldId id="488" r:id="rId75"/>
    <p:sldId id="489" r:id="rId76"/>
    <p:sldId id="323" r:id="rId77"/>
    <p:sldId id="490" r:id="rId78"/>
    <p:sldId id="324" r:id="rId79"/>
    <p:sldId id="491" r:id="rId80"/>
    <p:sldId id="325" r:id="rId81"/>
    <p:sldId id="492" r:id="rId82"/>
    <p:sldId id="326" r:id="rId83"/>
    <p:sldId id="493" r:id="rId84"/>
    <p:sldId id="327" r:id="rId85"/>
    <p:sldId id="494" r:id="rId86"/>
    <p:sldId id="328" r:id="rId87"/>
    <p:sldId id="495" r:id="rId88"/>
    <p:sldId id="496" r:id="rId89"/>
    <p:sldId id="330" r:id="rId90"/>
    <p:sldId id="497" r:id="rId91"/>
    <p:sldId id="498" r:id="rId92"/>
    <p:sldId id="382" r:id="rId93"/>
    <p:sldId id="499" r:id="rId94"/>
    <p:sldId id="500" r:id="rId95"/>
    <p:sldId id="558" r:id="rId96"/>
    <p:sldId id="506" r:id="rId97"/>
    <p:sldId id="507" r:id="rId98"/>
    <p:sldId id="508" r:id="rId99"/>
    <p:sldId id="509" r:id="rId100"/>
    <p:sldId id="571" r:id="rId101"/>
    <p:sldId id="332" r:id="rId102"/>
    <p:sldId id="501" r:id="rId103"/>
    <p:sldId id="333" r:id="rId104"/>
    <p:sldId id="502" r:id="rId105"/>
    <p:sldId id="334" r:id="rId106"/>
    <p:sldId id="503" r:id="rId107"/>
    <p:sldId id="335" r:id="rId108"/>
    <p:sldId id="504" r:id="rId109"/>
    <p:sldId id="505" r:id="rId110"/>
    <p:sldId id="471" r:id="rId111"/>
    <p:sldId id="510" r:id="rId112"/>
    <p:sldId id="629" r:id="rId113"/>
    <p:sldId id="610" r:id="rId1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dan, Mistie" initials="JM" lastIdx="1" clrIdx="0">
    <p:extLst>
      <p:ext uri="{19B8F6BF-5375-455C-9EA6-DF929625EA0E}">
        <p15:presenceInfo xmlns:p15="http://schemas.microsoft.com/office/powerpoint/2012/main" userId="S::mathewsm@msu.edu::009767a7-27d8-4c06-a637-71c1bf681f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453B"/>
    <a:srgbClr val="335B52"/>
    <a:srgbClr val="F3F3F3"/>
    <a:srgbClr val="548555"/>
    <a:srgbClr val="00AC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114" y="8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commentAuthors" Target="commentAuthor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files1\Deans\Data%20Warehouse\LizLynch\Val\F&amp;A%20Chart%20in%20PowerPoint.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fileshare.msu.edu\cns\deans\Data%20Warehouse\LizLynch\Val\F&amp;A%20Chart%20in%20PowerPoin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4"/>
    </mc:Choice>
    <mc:Fallback>
      <c:style val="24"/>
    </mc:Fallback>
  </mc:AlternateContent>
  <c:chart>
    <c:autoTitleDeleted val="1"/>
    <c:plotArea>
      <c:layout>
        <c:manualLayout>
          <c:layoutTarget val="inner"/>
          <c:xMode val="edge"/>
          <c:yMode val="edge"/>
          <c:x val="0.13215042500421392"/>
          <c:y val="9.5346223083371137E-2"/>
          <c:w val="0.80250331093934346"/>
          <c:h val="0.73957153261601449"/>
        </c:manualLayout>
      </c:layout>
      <c:lineChart>
        <c:grouping val="standard"/>
        <c:varyColors val="0"/>
        <c:dLbls>
          <c:showLegendKey val="0"/>
          <c:showVal val="0"/>
          <c:showCatName val="0"/>
          <c:showSerName val="0"/>
          <c:showPercent val="0"/>
          <c:showBubbleSize val="0"/>
        </c:dLbls>
        <c:marker val="1"/>
        <c:smooth val="0"/>
        <c:axId val="46357504"/>
        <c:axId val="162218560"/>
      </c:lineChart>
      <c:catAx>
        <c:axId val="46357504"/>
        <c:scaling>
          <c:orientation val="minMax"/>
        </c:scaling>
        <c:delete val="0"/>
        <c:axPos val="b"/>
        <c:title>
          <c:tx>
            <c:rich>
              <a:bodyPr/>
              <a:lstStyle/>
              <a:p>
                <a:pPr>
                  <a:defRPr/>
                </a:pPr>
                <a:r>
                  <a:rPr lang="en-US"/>
                  <a:t>F&amp;A Year</a:t>
                </a:r>
              </a:p>
              <a:p>
                <a:pPr>
                  <a:defRPr/>
                </a:pPr>
                <a:r>
                  <a:rPr lang="en-US" b="0"/>
                  <a:t>(March 1 - February 28)</a:t>
                </a:r>
              </a:p>
            </c:rich>
          </c:tx>
          <c:layout>
            <c:manualLayout>
              <c:xMode val="edge"/>
              <c:yMode val="edge"/>
              <c:x val="0.45583700546605982"/>
              <c:y val="0.90349523141290522"/>
            </c:manualLayout>
          </c:layout>
          <c:overlay val="0"/>
        </c:title>
        <c:numFmt formatCode="General" sourceLinked="1"/>
        <c:majorTickMark val="out"/>
        <c:minorTickMark val="none"/>
        <c:tickLblPos val="nextTo"/>
        <c:txPr>
          <a:bodyPr rot="0" vert="horz"/>
          <a:lstStyle/>
          <a:p>
            <a:pPr>
              <a:defRPr/>
            </a:pPr>
            <a:endParaRPr lang="en-US"/>
          </a:p>
        </c:txPr>
        <c:crossAx val="162218560"/>
        <c:crosses val="autoZero"/>
        <c:auto val="1"/>
        <c:lblAlgn val="ctr"/>
        <c:lblOffset val="100"/>
        <c:noMultiLvlLbl val="0"/>
      </c:catAx>
      <c:valAx>
        <c:axId val="162218560"/>
        <c:scaling>
          <c:orientation val="minMax"/>
          <c:max val="22000000"/>
          <c:min val="0"/>
        </c:scaling>
        <c:delete val="0"/>
        <c:axPos val="l"/>
        <c:majorGridlines/>
        <c:numFmt formatCode="\$#,##0" sourceLinked="0"/>
        <c:majorTickMark val="out"/>
        <c:minorTickMark val="none"/>
        <c:tickLblPos val="nextTo"/>
        <c:crossAx val="46357504"/>
        <c:crosses val="autoZero"/>
        <c:crossBetween val="between"/>
        <c:majorUnit val="2000000"/>
        <c:minorUnit val="400000"/>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4"/>
    </mc:Choice>
    <mc:Fallback>
      <c:style val="24"/>
    </mc:Fallback>
  </mc:AlternateContent>
  <c:chart>
    <c:autoTitleDeleted val="1"/>
    <c:plotArea>
      <c:layout>
        <c:manualLayout>
          <c:layoutTarget val="inner"/>
          <c:xMode val="edge"/>
          <c:yMode val="edge"/>
          <c:x val="0.13577361253756323"/>
          <c:y val="0.10389975969638295"/>
          <c:w val="0.80250331093934346"/>
          <c:h val="0.75104385984127964"/>
        </c:manualLayout>
      </c:layout>
      <c:lineChart>
        <c:grouping val="standard"/>
        <c:varyColors val="0"/>
        <c:ser>
          <c:idx val="0"/>
          <c:order val="0"/>
          <c:cat>
            <c:strRef>
              <c:f>'IDC Data'!$H$6:$AC$6</c:f>
              <c:strCache>
                <c:ptCount val="9"/>
                <c:pt idx="0">
                  <c:v>* 13-14 </c:v>
                </c:pt>
                <c:pt idx="1">
                  <c:v>14-15</c:v>
                </c:pt>
                <c:pt idx="2">
                  <c:v>15-16</c:v>
                </c:pt>
                <c:pt idx="3">
                  <c:v>16-17</c:v>
                </c:pt>
                <c:pt idx="4">
                  <c:v>17-18</c:v>
                </c:pt>
                <c:pt idx="5">
                  <c:v> 18-19 </c:v>
                </c:pt>
                <c:pt idx="6">
                  <c:v> 19-20 </c:v>
                </c:pt>
                <c:pt idx="7">
                  <c:v> 20-21 </c:v>
                </c:pt>
                <c:pt idx="8">
                  <c:v> 21-22 </c:v>
                </c:pt>
              </c:strCache>
            </c:strRef>
          </c:cat>
          <c:val>
            <c:numRef>
              <c:f>'IDC Data'!$H$9:$AC$9</c:f>
              <c:numCache>
                <c:formatCode>_(* #,##0_);_(* \(#,##0\);_(* "-"??_);_(@_)</c:formatCode>
                <c:ptCount val="9"/>
                <c:pt idx="0">
                  <c:v>19822919.350000024</c:v>
                </c:pt>
                <c:pt idx="1">
                  <c:v>18118662.649999972</c:v>
                </c:pt>
                <c:pt idx="2">
                  <c:v>18886826.449999966</c:v>
                </c:pt>
                <c:pt idx="3">
                  <c:v>18896840.550000012</c:v>
                </c:pt>
                <c:pt idx="4">
                  <c:v>20288636.099999979</c:v>
                </c:pt>
                <c:pt idx="5" formatCode="_(* #,##0.00_);_(* \(#,##0.00\);_(* &quot;-&quot;??_);_(@_)">
                  <c:v>21738626.657840975</c:v>
                </c:pt>
                <c:pt idx="6" formatCode="_(* #,##0.00_);_(* \(#,##0.00\);_(* &quot;-&quot;??_);_(@_)">
                  <c:v>22607503.279797856</c:v>
                </c:pt>
                <c:pt idx="7" formatCode="_(* #,##0.00_);_(* \(#,##0.00\);_(* &quot;-&quot;??_);_(@_)">
                  <c:v>21719414.335878972</c:v>
                </c:pt>
                <c:pt idx="8" formatCode="_(* #,##0.00_);_(* \(#,##0.00\);_(* &quot;-&quot;??_);_(@_)">
                  <c:v>23240196.541599378</c:v>
                </c:pt>
              </c:numCache>
            </c:numRef>
          </c:val>
          <c:smooth val="0"/>
          <c:extLst>
            <c:ext xmlns:c16="http://schemas.microsoft.com/office/drawing/2014/chart" uri="{C3380CC4-5D6E-409C-BE32-E72D297353CC}">
              <c16:uniqueId val="{00000000-C79F-4A75-95CD-0FBF25B51093}"/>
            </c:ext>
          </c:extLst>
        </c:ser>
        <c:dLbls>
          <c:showLegendKey val="0"/>
          <c:showVal val="0"/>
          <c:showCatName val="0"/>
          <c:showSerName val="0"/>
          <c:showPercent val="0"/>
          <c:showBubbleSize val="0"/>
        </c:dLbls>
        <c:marker val="1"/>
        <c:smooth val="0"/>
        <c:axId val="211575296"/>
        <c:axId val="244909760"/>
      </c:lineChart>
      <c:catAx>
        <c:axId val="211575296"/>
        <c:scaling>
          <c:orientation val="minMax"/>
        </c:scaling>
        <c:delete val="0"/>
        <c:axPos val="b"/>
        <c:title>
          <c:tx>
            <c:rich>
              <a:bodyPr/>
              <a:lstStyle/>
              <a:p>
                <a:pPr>
                  <a:defRPr/>
                </a:pPr>
                <a:r>
                  <a:rPr lang="en-US">
                    <a:latin typeface="Arial" panose="020B0604020202020204" pitchFamily="34" charset="0"/>
                    <a:cs typeface="Arial" panose="020B0604020202020204" pitchFamily="34" charset="0"/>
                  </a:rPr>
                  <a:t>F&amp;A Year </a:t>
                </a:r>
                <a:r>
                  <a:rPr lang="en-US" b="0">
                    <a:latin typeface="Arial" panose="020B0604020202020204" pitchFamily="34" charset="0"/>
                    <a:cs typeface="Arial" panose="020B0604020202020204" pitchFamily="34" charset="0"/>
                  </a:rPr>
                  <a:t>(March 1 - February 28)</a:t>
                </a:r>
              </a:p>
            </c:rich>
          </c:tx>
          <c:layout>
            <c:manualLayout>
              <c:xMode val="edge"/>
              <c:yMode val="edge"/>
              <c:x val="0.45583700546605982"/>
              <c:y val="0.90349523141290522"/>
            </c:manualLayout>
          </c:layout>
          <c:overlay val="0"/>
        </c:title>
        <c:numFmt formatCode="General" sourceLinked="1"/>
        <c:majorTickMark val="out"/>
        <c:minorTickMark val="none"/>
        <c:tickLblPos val="nextTo"/>
        <c:txPr>
          <a:bodyPr rot="0" vert="horz"/>
          <a:lstStyle/>
          <a:p>
            <a:pPr>
              <a:defRPr/>
            </a:pPr>
            <a:endParaRPr lang="en-US"/>
          </a:p>
        </c:txPr>
        <c:crossAx val="244909760"/>
        <c:crosses val="autoZero"/>
        <c:auto val="1"/>
        <c:lblAlgn val="ctr"/>
        <c:lblOffset val="100"/>
        <c:noMultiLvlLbl val="0"/>
      </c:catAx>
      <c:valAx>
        <c:axId val="244909760"/>
        <c:scaling>
          <c:orientation val="minMax"/>
          <c:min val="0"/>
        </c:scaling>
        <c:delete val="0"/>
        <c:axPos val="l"/>
        <c:majorGridlines/>
        <c:numFmt formatCode="\$#,##0" sourceLinked="0"/>
        <c:majorTickMark val="out"/>
        <c:minorTickMark val="none"/>
        <c:tickLblPos val="nextTo"/>
        <c:txPr>
          <a:bodyPr rot="0" vert="horz"/>
          <a:lstStyle/>
          <a:p>
            <a:pPr>
              <a:defRPr/>
            </a:pPr>
            <a:endParaRPr lang="en-US"/>
          </a:p>
        </c:txPr>
        <c:crossAx val="211575296"/>
        <c:crosses val="autoZero"/>
        <c:crossBetween val="between"/>
        <c:majorUnit val="2000000"/>
        <c:minorUnit val="400000"/>
      </c:valAx>
    </c:plotArea>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0.32333</cdr:x>
      <cdr:y>0.01177</cdr:y>
    </cdr:from>
    <cdr:to>
      <cdr:x>0.66903</cdr:x>
      <cdr:y>0.05344</cdr:y>
    </cdr:to>
    <cdr:sp macro="" textlink="">
      <cdr:nvSpPr>
        <cdr:cNvPr id="11" name="TextBox 10"/>
        <cdr:cNvSpPr txBox="1"/>
      </cdr:nvSpPr>
      <cdr:spPr>
        <a:xfrm xmlns:a="http://schemas.openxmlformats.org/drawingml/2006/main">
          <a:off x="2685552" y="64231"/>
          <a:ext cx="2871315" cy="22742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dirty="0">
              <a:latin typeface="Arial" panose="020B0604020202020204" pitchFamily="34" charset="0"/>
              <a:cs typeface="Arial" panose="020B0604020202020204" pitchFamily="34" charset="0"/>
            </a:rPr>
            <a:t>(By</a:t>
          </a:r>
          <a:r>
            <a:rPr lang="en-US" sz="1200" baseline="0" dirty="0">
              <a:latin typeface="Arial" panose="020B0604020202020204" pitchFamily="34" charset="0"/>
              <a:cs typeface="Arial" panose="020B0604020202020204" pitchFamily="34" charset="0"/>
            </a:rPr>
            <a:t> NatSci Departments under all MAUs)</a:t>
          </a:r>
        </a:p>
      </cdr:txBody>
    </cdr:sp>
  </cdr:relSizeAnchor>
  <cdr:relSizeAnchor xmlns:cdr="http://schemas.openxmlformats.org/drawingml/2006/chartDrawing">
    <cdr:from>
      <cdr:x>0.28719</cdr:x>
      <cdr:y>0.93609</cdr:y>
    </cdr:from>
    <cdr:to>
      <cdr:x>0.80924</cdr:x>
      <cdr:y>0.98937</cdr:y>
    </cdr:to>
    <cdr:sp macro="" textlink="">
      <cdr:nvSpPr>
        <cdr:cNvPr id="2" name="TextBox 1">
          <a:extLst xmlns:a="http://schemas.openxmlformats.org/drawingml/2006/main">
            <a:ext uri="{FF2B5EF4-FFF2-40B4-BE49-F238E27FC236}">
              <a16:creationId xmlns:a16="http://schemas.microsoft.com/office/drawing/2014/main" id="{4696435F-1543-43EC-959C-457B9DA0B7B5}"/>
            </a:ext>
          </a:extLst>
        </cdr:cNvPr>
        <cdr:cNvSpPr txBox="1"/>
      </cdr:nvSpPr>
      <cdr:spPr>
        <a:xfrm xmlns:a="http://schemas.openxmlformats.org/drawingml/2006/main">
          <a:off x="3019925" y="4219933"/>
          <a:ext cx="5489749" cy="2401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rtl="0"/>
          <a:r>
            <a:rPr lang="en-US" i="1" dirty="0"/>
            <a:t> * 13-14 through 19-20 have been reconciled to RFA trend and exclude FRIB and GLBRC </a:t>
          </a:r>
          <a:r>
            <a:rPr lang="en-US" b="1" dirty="0"/>
            <a:t> </a:t>
          </a:r>
          <a:endParaRPr lang="en-US" b="0" dirty="0"/>
        </a:p>
        <a:p xmlns:a="http://schemas.openxmlformats.org/drawingml/2006/main">
          <a:endParaRPr lang="en-US" sz="1100" dirty="0"/>
        </a:p>
      </cdr:txBody>
    </cdr:sp>
  </cdr:relSizeAnchor>
  <cdr:relSizeAnchor xmlns:cdr="http://schemas.openxmlformats.org/drawingml/2006/chartDrawing">
    <cdr:from>
      <cdr:x>0.60634</cdr:x>
      <cdr:y>0.53726</cdr:y>
    </cdr:from>
    <cdr:to>
      <cdr:x>0.6933</cdr:x>
      <cdr:y>0.7401</cdr:y>
    </cdr:to>
    <cdr:sp macro="" textlink="">
      <cdr:nvSpPr>
        <cdr:cNvPr id="3" name="TextBox 2">
          <a:extLst xmlns:a="http://schemas.openxmlformats.org/drawingml/2006/main">
            <a:ext uri="{FF2B5EF4-FFF2-40B4-BE49-F238E27FC236}">
              <a16:creationId xmlns:a16="http://schemas.microsoft.com/office/drawing/2014/main" id="{2B7EE443-3E6D-4FA1-8FDB-31602A462D4D}"/>
            </a:ext>
          </a:extLst>
        </cdr:cNvPr>
        <cdr:cNvSpPr txBox="1"/>
      </cdr:nvSpPr>
      <cdr:spPr>
        <a:xfrm xmlns:a="http://schemas.openxmlformats.org/drawingml/2006/main">
          <a:off x="6376075" y="242200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43" y="0"/>
            <a:ext cx="3037840" cy="466434"/>
          </a:xfrm>
          <a:prstGeom prst="rect">
            <a:avLst/>
          </a:prstGeom>
        </p:spPr>
        <p:txBody>
          <a:bodyPr vert="horz" lIns="93177" tIns="46589" rIns="93177" bIns="46589" rtlCol="0"/>
          <a:lstStyle>
            <a:lvl1pPr algn="r">
              <a:defRPr sz="1200"/>
            </a:lvl1pPr>
          </a:lstStyle>
          <a:p>
            <a:fld id="{3C2737AA-FF99-4F01-8F49-183708078095}" type="datetimeFigureOut">
              <a:rPr lang="en-US" smtClean="0"/>
              <a:t>11/27/2022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43" y="8829967"/>
            <a:ext cx="3037840" cy="466433"/>
          </a:xfrm>
          <a:prstGeom prst="rect">
            <a:avLst/>
          </a:prstGeom>
        </p:spPr>
        <p:txBody>
          <a:bodyPr vert="horz" lIns="93177" tIns="46589" rIns="93177" bIns="46589" rtlCol="0" anchor="b"/>
          <a:lstStyle>
            <a:lvl1pPr algn="r">
              <a:defRPr sz="1200"/>
            </a:lvl1pPr>
          </a:lstStyle>
          <a:p>
            <a:fld id="{F7E6CF7D-A603-4FF6-BF5D-787E470A3526}" type="slidenum">
              <a:rPr lang="en-US" smtClean="0"/>
              <a:t>‹#›</a:t>
            </a:fld>
            <a:endParaRPr lang="en-US"/>
          </a:p>
        </p:txBody>
      </p:sp>
    </p:spTree>
    <p:extLst>
      <p:ext uri="{BB962C8B-B14F-4D97-AF65-F5344CB8AC3E}">
        <p14:creationId xmlns:p14="http://schemas.microsoft.com/office/powerpoint/2010/main" val="2119830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9" y="1"/>
            <a:ext cx="3038475" cy="466725"/>
          </a:xfrm>
          <a:prstGeom prst="rect">
            <a:avLst/>
          </a:prstGeom>
        </p:spPr>
        <p:txBody>
          <a:bodyPr vert="horz" lIns="91440" tIns="45720" rIns="91440" bIns="45720" rtlCol="0"/>
          <a:lstStyle>
            <a:lvl1pPr algn="r">
              <a:defRPr sz="1200"/>
            </a:lvl1pPr>
          </a:lstStyle>
          <a:p>
            <a:fld id="{DC2E0C5A-B235-4111-97F6-C672F9E8342D}" type="datetimeFigureOut">
              <a:rPr lang="en-US" smtClean="0"/>
              <a:t>11/27/2022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6"/>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6"/>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9" y="8829676"/>
            <a:ext cx="3038475" cy="466725"/>
          </a:xfrm>
          <a:prstGeom prst="rect">
            <a:avLst/>
          </a:prstGeom>
        </p:spPr>
        <p:txBody>
          <a:bodyPr vert="horz" lIns="91440" tIns="45720" rIns="91440" bIns="45720" rtlCol="0" anchor="b"/>
          <a:lstStyle>
            <a:lvl1pPr algn="r">
              <a:defRPr sz="1200"/>
            </a:lvl1pPr>
          </a:lstStyle>
          <a:p>
            <a:fld id="{B8877974-5D16-4E03-A645-1E7F00054587}" type="slidenum">
              <a:rPr lang="en-US" smtClean="0"/>
              <a:t>‹#›</a:t>
            </a:fld>
            <a:endParaRPr lang="en-US"/>
          </a:p>
        </p:txBody>
      </p:sp>
    </p:spTree>
    <p:extLst>
      <p:ext uri="{BB962C8B-B14F-4D97-AF65-F5344CB8AC3E}">
        <p14:creationId xmlns:p14="http://schemas.microsoft.com/office/powerpoint/2010/main" val="1238574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877974-5D16-4E03-A645-1E7F00054587}" type="slidenum">
              <a:rPr lang="en-US" smtClean="0"/>
              <a:t>9</a:t>
            </a:fld>
            <a:endParaRPr lang="en-US"/>
          </a:p>
        </p:txBody>
      </p:sp>
    </p:spTree>
    <p:extLst>
      <p:ext uri="{BB962C8B-B14F-4D97-AF65-F5344CB8AC3E}">
        <p14:creationId xmlns:p14="http://schemas.microsoft.com/office/powerpoint/2010/main" val="2736425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877974-5D16-4E03-A645-1E7F00054587}" type="slidenum">
              <a:rPr lang="en-US" smtClean="0"/>
              <a:t>10</a:t>
            </a:fld>
            <a:endParaRPr lang="en-US"/>
          </a:p>
        </p:txBody>
      </p:sp>
    </p:spTree>
    <p:extLst>
      <p:ext uri="{BB962C8B-B14F-4D97-AF65-F5344CB8AC3E}">
        <p14:creationId xmlns:p14="http://schemas.microsoft.com/office/powerpoint/2010/main" val="876475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877974-5D16-4E03-A645-1E7F00054587}" type="slidenum">
              <a:rPr lang="en-US" smtClean="0"/>
              <a:t>27</a:t>
            </a:fld>
            <a:endParaRPr lang="en-US"/>
          </a:p>
        </p:txBody>
      </p:sp>
    </p:spTree>
    <p:extLst>
      <p:ext uri="{BB962C8B-B14F-4D97-AF65-F5344CB8AC3E}">
        <p14:creationId xmlns:p14="http://schemas.microsoft.com/office/powerpoint/2010/main" val="94770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877974-5D16-4E03-A645-1E7F00054587}" type="slidenum">
              <a:rPr lang="en-US" smtClean="0"/>
              <a:t>33</a:t>
            </a:fld>
            <a:endParaRPr lang="en-US"/>
          </a:p>
        </p:txBody>
      </p:sp>
    </p:spTree>
    <p:extLst>
      <p:ext uri="{BB962C8B-B14F-4D97-AF65-F5344CB8AC3E}">
        <p14:creationId xmlns:p14="http://schemas.microsoft.com/office/powerpoint/2010/main" val="3020053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877974-5D16-4E03-A645-1E7F00054587}" type="slidenum">
              <a:rPr lang="en-US" smtClean="0"/>
              <a:t>34</a:t>
            </a:fld>
            <a:endParaRPr lang="en-US"/>
          </a:p>
        </p:txBody>
      </p:sp>
    </p:spTree>
    <p:extLst>
      <p:ext uri="{BB962C8B-B14F-4D97-AF65-F5344CB8AC3E}">
        <p14:creationId xmlns:p14="http://schemas.microsoft.com/office/powerpoint/2010/main" val="4084953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877974-5D16-4E03-A645-1E7F00054587}" type="slidenum">
              <a:rPr lang="en-US" smtClean="0"/>
              <a:t>61</a:t>
            </a:fld>
            <a:endParaRPr lang="en-US"/>
          </a:p>
        </p:txBody>
      </p:sp>
    </p:spTree>
    <p:extLst>
      <p:ext uri="{BB962C8B-B14F-4D97-AF65-F5344CB8AC3E}">
        <p14:creationId xmlns:p14="http://schemas.microsoft.com/office/powerpoint/2010/main" val="1762720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877974-5D16-4E03-A645-1E7F00054587}" type="slidenum">
              <a:rPr lang="en-US" smtClean="0"/>
              <a:t>64</a:t>
            </a:fld>
            <a:endParaRPr lang="en-US"/>
          </a:p>
        </p:txBody>
      </p:sp>
    </p:spTree>
    <p:extLst>
      <p:ext uri="{BB962C8B-B14F-4D97-AF65-F5344CB8AC3E}">
        <p14:creationId xmlns:p14="http://schemas.microsoft.com/office/powerpoint/2010/main" val="3321273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877974-5D16-4E03-A645-1E7F00054587}" type="slidenum">
              <a:rPr lang="en-US" smtClean="0"/>
              <a:t>97</a:t>
            </a:fld>
            <a:endParaRPr lang="en-US"/>
          </a:p>
        </p:txBody>
      </p:sp>
    </p:spTree>
    <p:extLst>
      <p:ext uri="{BB962C8B-B14F-4D97-AF65-F5344CB8AC3E}">
        <p14:creationId xmlns:p14="http://schemas.microsoft.com/office/powerpoint/2010/main" val="2342077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877974-5D16-4E03-A645-1E7F00054587}" type="slidenum">
              <a:rPr lang="en-US" smtClean="0"/>
              <a:t>107</a:t>
            </a:fld>
            <a:endParaRPr lang="en-US"/>
          </a:p>
        </p:txBody>
      </p:sp>
    </p:spTree>
    <p:extLst>
      <p:ext uri="{BB962C8B-B14F-4D97-AF65-F5344CB8AC3E}">
        <p14:creationId xmlns:p14="http://schemas.microsoft.com/office/powerpoint/2010/main" val="1032063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704109"/>
            <a:ext cx="9144000" cy="1805854"/>
          </a:xfrm>
          <a:solidFill>
            <a:srgbClr val="548555"/>
          </a:solidFill>
        </p:spPr>
        <p:txBody>
          <a:bodyPr anchor="b"/>
          <a:lstStyle>
            <a:lvl1pPr algn="ctr">
              <a:defRPr sz="6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a:solidFill>
            <a:srgbClr val="F3F3F3"/>
          </a:solidFill>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824AE2-3355-4922-9F04-EB5B06ADC0E2}" type="datetimeFigureOut">
              <a:rPr lang="en-US" smtClean="0"/>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843BF-DFB8-4D65-9C7C-AA7831C09F39}" type="slidenum">
              <a:rPr lang="en-US" smtClean="0"/>
              <a:t>‹#›</a:t>
            </a:fld>
            <a:endParaRPr lang="en-US"/>
          </a:p>
        </p:txBody>
      </p:sp>
    </p:spTree>
    <p:extLst>
      <p:ext uri="{BB962C8B-B14F-4D97-AF65-F5344CB8AC3E}">
        <p14:creationId xmlns:p14="http://schemas.microsoft.com/office/powerpoint/2010/main" val="2417988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24AE2-3355-4922-9F04-EB5B06ADC0E2}" type="datetimeFigureOut">
              <a:rPr lang="en-US" smtClean="0"/>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843BF-DFB8-4D65-9C7C-AA7831C09F39}" type="slidenum">
              <a:rPr lang="en-US" smtClean="0"/>
              <a:t>‹#›</a:t>
            </a:fld>
            <a:endParaRPr lang="en-US"/>
          </a:p>
        </p:txBody>
      </p:sp>
      <p:sp>
        <p:nvSpPr>
          <p:cNvPr id="7" name="Title Placeholder 1"/>
          <p:cNvSpPr>
            <a:spLocks noGrp="1"/>
          </p:cNvSpPr>
          <p:nvPr>
            <p:ph type="title"/>
          </p:nvPr>
        </p:nvSpPr>
        <p:spPr>
          <a:xfrm>
            <a:off x="838200" y="899378"/>
            <a:ext cx="10515600" cy="791310"/>
          </a:xfrm>
          <a:prstGeom prst="rect">
            <a:avLst/>
          </a:prstGeom>
          <a:solidFill>
            <a:srgbClr val="548555"/>
          </a:solidFill>
        </p:spPr>
        <p:txBody>
          <a:bodyPr vert="horz" lIns="91440" tIns="45720" rIns="91440" bIns="45720" rtlCol="0" anchor="ctr">
            <a:normAutofit/>
          </a:bodyPr>
          <a:lstStyle>
            <a:lvl1pPr>
              <a:defRPr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26259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0021"/>
            <a:ext cx="1618508" cy="5416942"/>
          </a:xfrm>
          <a:solidFill>
            <a:srgbClr val="548555"/>
          </a:solidFill>
        </p:spPr>
        <p:txBody>
          <a:bodyPr vert="eaVert"/>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760021"/>
            <a:ext cx="7734300" cy="5416942"/>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24AE2-3355-4922-9F04-EB5B06ADC0E2}" type="datetimeFigureOut">
              <a:rPr lang="en-US" smtClean="0"/>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843BF-DFB8-4D65-9C7C-AA7831C09F39}" type="slidenum">
              <a:rPr lang="en-US" smtClean="0"/>
              <a:t>‹#›</a:t>
            </a:fld>
            <a:endParaRPr lang="en-US"/>
          </a:p>
        </p:txBody>
      </p:sp>
    </p:spTree>
    <p:extLst>
      <p:ext uri="{BB962C8B-B14F-4D97-AF65-F5344CB8AC3E}">
        <p14:creationId xmlns:p14="http://schemas.microsoft.com/office/powerpoint/2010/main" val="2619998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896587"/>
            <a:ext cx="10515600" cy="794101"/>
          </a:xfrm>
          <a:solidFill>
            <a:srgbClr val="548555"/>
          </a:solidFill>
          <a:ln>
            <a:noFill/>
          </a:ln>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hasCustomPrompt="1"/>
          </p:nvPr>
        </p:nvSpPr>
        <p:spPr/>
        <p:txBody>
          <a:bodyPr/>
          <a:lstStyle>
            <a:lvl1pPr>
              <a:buSzPct val="97000"/>
              <a:defRPr sz="2400" spc="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24AE2-3355-4922-9F04-EB5B06ADC0E2}" type="datetimeFigureOut">
              <a:rPr lang="en-US" smtClean="0"/>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843BF-DFB8-4D65-9C7C-AA7831C09F39}" type="slidenum">
              <a:rPr lang="en-US" smtClean="0"/>
              <a:t>‹#›</a:t>
            </a:fld>
            <a:endParaRPr lang="en-US"/>
          </a:p>
        </p:txBody>
      </p:sp>
    </p:spTree>
    <p:extLst>
      <p:ext uri="{BB962C8B-B14F-4D97-AF65-F5344CB8AC3E}">
        <p14:creationId xmlns:p14="http://schemas.microsoft.com/office/powerpoint/2010/main" val="1986278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2808514"/>
            <a:ext cx="10515600" cy="1753961"/>
          </a:xfrm>
          <a:solidFill>
            <a:srgbClr val="548555"/>
          </a:solidFill>
        </p:spPr>
        <p:txBody>
          <a:bodyPr anchor="b"/>
          <a:lstStyle>
            <a:lvl1pPr>
              <a:defRPr sz="6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824AE2-3355-4922-9F04-EB5B06ADC0E2}" type="datetimeFigureOut">
              <a:rPr lang="en-US" smtClean="0"/>
              <a:t>11/27/2022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843BF-DFB8-4D65-9C7C-AA7831C09F39}" type="slidenum">
              <a:rPr lang="en-US" smtClean="0"/>
              <a:t>‹#›</a:t>
            </a:fld>
            <a:endParaRPr lang="en-US"/>
          </a:p>
        </p:txBody>
      </p:sp>
    </p:spTree>
    <p:extLst>
      <p:ext uri="{BB962C8B-B14F-4D97-AF65-F5344CB8AC3E}">
        <p14:creationId xmlns:p14="http://schemas.microsoft.com/office/powerpoint/2010/main" val="3239158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solidFill>
            <a:srgbClr val="F3F3F3"/>
          </a:solidFill>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solidFill>
            <a:srgbClr val="F3F3F3"/>
          </a:solidFill>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824AE2-3355-4922-9F04-EB5B06ADC0E2}" type="datetimeFigureOut">
              <a:rPr lang="en-US" smtClean="0"/>
              <a:t>11/27/2022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843BF-DFB8-4D65-9C7C-AA7831C09F39}" type="slidenum">
              <a:rPr lang="en-US" smtClean="0"/>
              <a:t>‹#›</a:t>
            </a:fld>
            <a:endParaRPr lang="en-US"/>
          </a:p>
        </p:txBody>
      </p:sp>
      <p:sp>
        <p:nvSpPr>
          <p:cNvPr id="10" name="Title Placeholder 1"/>
          <p:cNvSpPr>
            <a:spLocks noGrp="1"/>
          </p:cNvSpPr>
          <p:nvPr>
            <p:ph type="title"/>
          </p:nvPr>
        </p:nvSpPr>
        <p:spPr>
          <a:xfrm>
            <a:off x="838200" y="899378"/>
            <a:ext cx="10515600" cy="791310"/>
          </a:xfrm>
          <a:prstGeom prst="rect">
            <a:avLst/>
          </a:prstGeom>
          <a:solidFill>
            <a:srgbClr val="548555"/>
          </a:solidFill>
        </p:spPr>
        <p:txBody>
          <a:bodyPr vert="horz" lIns="91440" tIns="45720" rIns="91440" bIns="45720" rtlCol="0" anchor="ctr">
            <a:normAutofit/>
          </a:bodyPr>
          <a:lstStyle>
            <a:lvl1pPr>
              <a:defRPr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719838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884712"/>
            <a:ext cx="10515600" cy="805976"/>
          </a:xfrm>
          <a:solidFill>
            <a:srgbClr val="548555"/>
          </a:solidFill>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a:noFill/>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solidFill>
            <a:srgbClr val="F3F3F3"/>
          </a:solidFill>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solidFill>
            <a:srgbClr val="F3F3F3"/>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824AE2-3355-4922-9F04-EB5B06ADC0E2}" type="datetimeFigureOut">
              <a:rPr lang="en-US" smtClean="0"/>
              <a:t>11/27/2022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843BF-DFB8-4D65-9C7C-AA7831C09F39}" type="slidenum">
              <a:rPr lang="en-US" smtClean="0"/>
              <a:t>‹#›</a:t>
            </a:fld>
            <a:endParaRPr lang="en-US"/>
          </a:p>
        </p:txBody>
      </p:sp>
    </p:spTree>
    <p:extLst>
      <p:ext uri="{BB962C8B-B14F-4D97-AF65-F5344CB8AC3E}">
        <p14:creationId xmlns:p14="http://schemas.microsoft.com/office/powerpoint/2010/main" val="676416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896587"/>
            <a:ext cx="10515600" cy="794101"/>
          </a:xfrm>
          <a:solidFill>
            <a:srgbClr val="548555"/>
          </a:solidFill>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A3824AE2-3355-4922-9F04-EB5B06ADC0E2}" type="datetimeFigureOut">
              <a:rPr lang="en-US" smtClean="0"/>
              <a:t>11/27/2022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843BF-DFB8-4D65-9C7C-AA7831C09F39}" type="slidenum">
              <a:rPr lang="en-US" smtClean="0"/>
              <a:t>‹#›</a:t>
            </a:fld>
            <a:endParaRPr lang="en-US"/>
          </a:p>
        </p:txBody>
      </p:sp>
    </p:spTree>
    <p:extLst>
      <p:ext uri="{BB962C8B-B14F-4D97-AF65-F5344CB8AC3E}">
        <p14:creationId xmlns:p14="http://schemas.microsoft.com/office/powerpoint/2010/main" val="2386424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24AE2-3355-4922-9F04-EB5B06ADC0E2}" type="datetimeFigureOut">
              <a:rPr lang="en-US" smtClean="0"/>
              <a:t>11/27/2022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843BF-DFB8-4D65-9C7C-AA7831C09F39}" type="slidenum">
              <a:rPr lang="en-US" smtClean="0"/>
              <a:t>‹#›</a:t>
            </a:fld>
            <a:endParaRPr lang="en-US"/>
          </a:p>
        </p:txBody>
      </p:sp>
    </p:spTree>
    <p:extLst>
      <p:ext uri="{BB962C8B-B14F-4D97-AF65-F5344CB8AC3E}">
        <p14:creationId xmlns:p14="http://schemas.microsoft.com/office/powerpoint/2010/main" val="4267395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61906"/>
            <a:ext cx="3932237" cy="935182"/>
          </a:xfrm>
          <a:solidFill>
            <a:srgbClr val="548555"/>
          </a:solidFill>
        </p:spPr>
        <p:txBody>
          <a:bodyPr anchor="b"/>
          <a:lstStyle>
            <a:lvl1pPr>
              <a:defRPr sz="32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965366"/>
            <a:ext cx="3932237" cy="3903622"/>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824AE2-3355-4922-9F04-EB5B06ADC0E2}" type="datetimeFigureOut">
              <a:rPr lang="en-US" smtClean="0"/>
              <a:t>11/27/2022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843BF-DFB8-4D65-9C7C-AA7831C09F39}" type="slidenum">
              <a:rPr lang="en-US" smtClean="0"/>
              <a:t>‹#›</a:t>
            </a:fld>
            <a:endParaRPr lang="en-US"/>
          </a:p>
        </p:txBody>
      </p:sp>
    </p:spTree>
    <p:extLst>
      <p:ext uri="{BB962C8B-B14F-4D97-AF65-F5344CB8AC3E}">
        <p14:creationId xmlns:p14="http://schemas.microsoft.com/office/powerpoint/2010/main" val="152987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3932237" cy="970808"/>
          </a:xfrm>
          <a:solidFill>
            <a:srgbClr val="548555"/>
          </a:solidFill>
        </p:spPr>
        <p:txBody>
          <a:bodyPr anchor="b"/>
          <a:lstStyle>
            <a:lvl1pPr>
              <a:defRPr sz="32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824AE2-3355-4922-9F04-EB5B06ADC0E2}" type="datetimeFigureOut">
              <a:rPr lang="en-US" smtClean="0"/>
              <a:t>11/27/2022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843BF-DFB8-4D65-9C7C-AA7831C09F39}" type="slidenum">
              <a:rPr lang="en-US" smtClean="0"/>
              <a:t>‹#›</a:t>
            </a:fld>
            <a:endParaRPr lang="en-US"/>
          </a:p>
        </p:txBody>
      </p:sp>
    </p:spTree>
    <p:extLst>
      <p:ext uri="{BB962C8B-B14F-4D97-AF65-F5344CB8AC3E}">
        <p14:creationId xmlns:p14="http://schemas.microsoft.com/office/powerpoint/2010/main" val="414839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99378"/>
            <a:ext cx="10515600" cy="791310"/>
          </a:xfrm>
          <a:prstGeom prst="rect">
            <a:avLst/>
          </a:prstGeom>
          <a:solidFill>
            <a:srgbClr val="548555"/>
          </a:solidFill>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24AE2-3355-4922-9F04-EB5B06ADC0E2}" type="datetimeFigureOut">
              <a:rPr lang="en-US" smtClean="0"/>
              <a:t>11/27/2022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843BF-DFB8-4D65-9C7C-AA7831C09F39}" type="slidenum">
              <a:rPr lang="en-US" smtClean="0"/>
              <a:t>‹#›</a:t>
            </a:fld>
            <a:endParaRPr lang="en-US"/>
          </a:p>
        </p:txBody>
      </p:sp>
      <p:pic>
        <p:nvPicPr>
          <p:cNvPr id="7" name="Picture 6"/>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377903" y="125964"/>
            <a:ext cx="2187163" cy="249543"/>
          </a:xfrm>
          <a:prstGeom prst="rect">
            <a:avLst/>
          </a:prstGeom>
        </p:spPr>
      </p:pic>
      <p:sp>
        <p:nvSpPr>
          <p:cNvPr id="9" name="Rectangle 8"/>
          <p:cNvSpPr/>
          <p:nvPr userDrawn="1"/>
        </p:nvSpPr>
        <p:spPr>
          <a:xfrm>
            <a:off x="0" y="6234545"/>
            <a:ext cx="12192000" cy="623455"/>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540330" y="6402766"/>
            <a:ext cx="1419102" cy="306833"/>
          </a:xfrm>
          <a:prstGeom prst="rect">
            <a:avLst/>
          </a:prstGeom>
        </p:spPr>
      </p:pic>
      <p:pic>
        <p:nvPicPr>
          <p:cNvPr id="11" name="Picture 10"/>
          <p:cNvPicPr>
            <a:picLocks noChangeAspect="1"/>
          </p:cNvPicPr>
          <p:nvPr userDrawn="1"/>
        </p:nvPicPr>
        <p:blipFill>
          <a:blip r:embed="rId15" cstate="email">
            <a:extLst>
              <a:ext uri="{28A0092B-C50C-407E-A947-70E740481C1C}">
                <a14:useLocalDpi xmlns:a14="http://schemas.microsoft.com/office/drawing/2010/main" val="0"/>
              </a:ext>
            </a:extLst>
          </a:blip>
          <a:stretch>
            <a:fillRect/>
          </a:stretch>
        </p:blipFill>
        <p:spPr>
          <a:xfrm>
            <a:off x="354050" y="380250"/>
            <a:ext cx="3203497" cy="253463"/>
          </a:xfrm>
          <a:prstGeom prst="rect">
            <a:avLst/>
          </a:prstGeom>
        </p:spPr>
      </p:pic>
    </p:spTree>
    <p:extLst>
      <p:ext uri="{BB962C8B-B14F-4D97-AF65-F5344CB8AC3E}">
        <p14:creationId xmlns:p14="http://schemas.microsoft.com/office/powerpoint/2010/main" val="3344190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000" kern="1200">
          <a:solidFill>
            <a:schemeClr val="tx1"/>
          </a:solidFill>
          <a:latin typeface="Gotham Bold" pitchFamily="50" charset="0"/>
          <a:ea typeface="+mj-ea"/>
          <a:cs typeface="Gotham Bold" pitchFamily="50" charset="0"/>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Gotham Book" pitchFamily="50" charset="0"/>
          <a:ea typeface="+mn-ea"/>
          <a:cs typeface="Gotham Book" pitchFamily="50"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Gotham Book" pitchFamily="50" charset="0"/>
          <a:ea typeface="+mn-ea"/>
          <a:cs typeface="Gotham Book" pitchFamily="50"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Gotham Book" pitchFamily="50" charset="0"/>
          <a:ea typeface="+mn-ea"/>
          <a:cs typeface="Gotham Book" pitchFamily="50"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Gotham Book" pitchFamily="50" charset="0"/>
          <a:ea typeface="+mn-ea"/>
          <a:cs typeface="Gotham Book" pitchFamily="50" charset="0"/>
        </a:defRPr>
      </a:lvl4pPr>
      <a:lvl5pPr marL="20574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Gotham Book" pitchFamily="50" charset="0"/>
          <a:ea typeface="+mn-ea"/>
          <a:cs typeface="Gotham Book"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eg"/></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3.jpeg"/><Relationship Id="rId1" Type="http://schemas.openxmlformats.org/officeDocument/2006/relationships/slideLayout" Target="../slideLayouts/slideLayout1.xml"/><Relationship Id="rId4" Type="http://schemas.microsoft.com/office/2007/relationships/hdphoto" Target="../media/hdphoto1.wdp"/></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A8F8474-EC00-4465-B31F-43B800DEA9DA}"/>
              </a:ext>
            </a:extLst>
          </p:cNvPr>
          <p:cNvSpPr/>
          <p:nvPr/>
        </p:nvSpPr>
        <p:spPr>
          <a:xfrm>
            <a:off x="75414" y="4440025"/>
            <a:ext cx="5420413" cy="2347274"/>
          </a:xfrm>
          <a:prstGeom prst="roundRect">
            <a:avLst/>
          </a:prstGeom>
          <a:gradFill flip="none"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0" scaled="1"/>
            <a:tileRec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l="9491" r="9491"/>
          <a:stretch/>
        </p:blipFill>
        <p:spPr>
          <a:xfrm>
            <a:off x="0" y="0"/>
            <a:ext cx="12192000" cy="6858000"/>
          </a:xfrm>
          <a:prstGeom prst="rect">
            <a:avLst/>
          </a:prstGeom>
        </p:spPr>
      </p:pic>
      <p:sp>
        <p:nvSpPr>
          <p:cNvPr id="4" name="TextBox 3"/>
          <p:cNvSpPr txBox="1"/>
          <p:nvPr/>
        </p:nvSpPr>
        <p:spPr>
          <a:xfrm>
            <a:off x="14296" y="4822676"/>
            <a:ext cx="5818220" cy="1581972"/>
          </a:xfrm>
          <a:prstGeom prst="rect">
            <a:avLst/>
          </a:prstGeom>
          <a:noFill/>
        </p:spPr>
        <p:txBody>
          <a:bodyPr wrap="square" rtlCol="0">
            <a:spAutoFit/>
          </a:bodyPr>
          <a:lstStyle/>
          <a:p>
            <a:pPr algn="ctr">
              <a:lnSpc>
                <a:spcPct val="80000"/>
              </a:lnSpc>
            </a:pPr>
            <a:r>
              <a:rPr lang="en-US" sz="6000" b="1" baseline="30000" dirty="0">
                <a:solidFill>
                  <a:srgbClr val="FFC000"/>
                </a:solidFill>
                <a:latin typeface="Gotham Bold"/>
                <a:cs typeface="Gotham Bold"/>
              </a:rPr>
              <a:t>College of Natural Science Annual Meeting</a:t>
            </a:r>
          </a:p>
          <a:p>
            <a:pPr algn="ctr">
              <a:lnSpc>
                <a:spcPct val="80000"/>
              </a:lnSpc>
            </a:pPr>
            <a:r>
              <a:rPr lang="en-US" sz="6000" b="1" baseline="30000" dirty="0">
                <a:solidFill>
                  <a:srgbClr val="FFC000"/>
                </a:solidFill>
                <a:latin typeface="Gotham Bold"/>
                <a:cs typeface="Gotham Bold"/>
              </a:rPr>
              <a:t>November 18, 2022</a:t>
            </a:r>
          </a:p>
        </p:txBody>
      </p:sp>
    </p:spTree>
    <p:extLst>
      <p:ext uri="{BB962C8B-B14F-4D97-AF65-F5344CB8AC3E}">
        <p14:creationId xmlns:p14="http://schemas.microsoft.com/office/powerpoint/2010/main" val="315810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77030" y="886611"/>
            <a:ext cx="10370674" cy="1184743"/>
          </a:xfrm>
          <a:solidFill>
            <a:srgbClr val="18453B"/>
          </a:solidFill>
        </p:spPr>
        <p:txBody>
          <a:bodyPr anchor="ctr">
            <a:normAutofit/>
          </a:bodyPr>
          <a:lstStyle/>
          <a:p>
            <a:r>
              <a:rPr lang="en-US" sz="3600" dirty="0">
                <a:solidFill>
                  <a:schemeClr val="bg1"/>
                </a:solidFill>
                <a:latin typeface="Arial" panose="020B0604020202020204" pitchFamily="34" charset="0"/>
                <a:cs typeface="Arial" panose="020B0604020202020204" pitchFamily="34" charset="0"/>
              </a:rPr>
              <a:t>NatSci 2022-23 Budget</a:t>
            </a:r>
          </a:p>
        </p:txBody>
      </p:sp>
      <p:sp>
        <p:nvSpPr>
          <p:cNvPr id="5" name="Subtitle 4"/>
          <p:cNvSpPr>
            <a:spLocks noGrp="1"/>
          </p:cNvSpPr>
          <p:nvPr>
            <p:ph type="subTitle" idx="1"/>
          </p:nvPr>
        </p:nvSpPr>
        <p:spPr>
          <a:xfrm>
            <a:off x="977030" y="1798278"/>
            <a:ext cx="10370674" cy="4329181"/>
          </a:xfrm>
          <a:solidFill>
            <a:schemeClr val="bg1"/>
          </a:solidFill>
        </p:spPr>
        <p:txBody>
          <a:bodyPr anchor="t">
            <a:normAutofit fontScale="92500"/>
          </a:bodyPr>
          <a:lstStyle/>
          <a:p>
            <a:pPr lvl="0" algn="just">
              <a:lnSpc>
                <a:spcPct val="100000"/>
              </a:lnSpc>
              <a:spcBef>
                <a:spcPts val="0"/>
              </a:spcBef>
            </a:pPr>
            <a:endParaRPr lang="en-US" sz="800" b="1" dirty="0">
              <a:solidFill>
                <a:prstClr val="black"/>
              </a:solidFill>
            </a:endParaRPr>
          </a:p>
          <a:p>
            <a:pPr lvl="0" algn="just">
              <a:lnSpc>
                <a:spcPct val="100000"/>
              </a:lnSpc>
              <a:spcBef>
                <a:spcPts val="0"/>
              </a:spcBef>
            </a:pPr>
            <a:endParaRPr lang="en-US" sz="800" b="1" dirty="0">
              <a:solidFill>
                <a:prstClr val="black"/>
              </a:solidFill>
            </a:endParaRPr>
          </a:p>
          <a:p>
            <a:pPr lvl="0" algn="just">
              <a:lnSpc>
                <a:spcPct val="100000"/>
              </a:lnSpc>
              <a:spcBef>
                <a:spcPts val="0"/>
              </a:spcBef>
            </a:pPr>
            <a:r>
              <a:rPr lang="en-US" b="1" dirty="0">
                <a:solidFill>
                  <a:prstClr val="black"/>
                </a:solidFill>
              </a:rPr>
              <a:t>	</a:t>
            </a:r>
            <a:r>
              <a:rPr lang="en-US" sz="2200" b="1" dirty="0">
                <a:solidFill>
                  <a:prstClr val="black"/>
                </a:solidFill>
              </a:rPr>
              <a:t>Recurring Budget: $73.5M – up 1.9%</a:t>
            </a:r>
          </a:p>
          <a:p>
            <a:pPr lvl="0" algn="l">
              <a:lnSpc>
                <a:spcPct val="100000"/>
              </a:lnSpc>
              <a:spcBef>
                <a:spcPts val="0"/>
              </a:spcBef>
            </a:pPr>
            <a:r>
              <a:rPr lang="en-US" dirty="0">
                <a:solidFill>
                  <a:prstClr val="black"/>
                </a:solidFill>
              </a:rPr>
              <a:t>		</a:t>
            </a:r>
            <a:r>
              <a:rPr lang="en-US" sz="2100" dirty="0">
                <a:solidFill>
                  <a:prstClr val="black"/>
                </a:solidFill>
              </a:rPr>
              <a:t>$  </a:t>
            </a:r>
            <a:r>
              <a:rPr lang="en-US" sz="2100" dirty="0">
                <a:solidFill>
                  <a:srgbClr val="FF0000"/>
                </a:solidFill>
              </a:rPr>
              <a:t>  n/a  	</a:t>
            </a:r>
            <a:r>
              <a:rPr lang="en-US" sz="2100" dirty="0">
                <a:solidFill>
                  <a:prstClr val="black"/>
                </a:solidFill>
              </a:rPr>
              <a:t>	Salary increases provided after budget for FY23</a:t>
            </a:r>
          </a:p>
          <a:p>
            <a:pPr lvl="0" algn="l">
              <a:lnSpc>
                <a:spcPct val="100000"/>
              </a:lnSpc>
              <a:spcBef>
                <a:spcPts val="0"/>
              </a:spcBef>
            </a:pPr>
            <a:r>
              <a:rPr lang="en-US" sz="2100" dirty="0">
                <a:solidFill>
                  <a:prstClr val="black"/>
                </a:solidFill>
              </a:rPr>
              <a:t>		$ </a:t>
            </a:r>
            <a:r>
              <a:rPr lang="en-US" sz="2100" dirty="0">
                <a:solidFill>
                  <a:srgbClr val="FF0000"/>
                </a:solidFill>
              </a:rPr>
              <a:t>   n/a</a:t>
            </a:r>
            <a:r>
              <a:rPr lang="en-US" sz="2100" dirty="0">
                <a:solidFill>
                  <a:prstClr val="black"/>
                </a:solidFill>
              </a:rPr>
              <a:t>		1% program efficiency reduction ended in FY22</a:t>
            </a:r>
          </a:p>
          <a:p>
            <a:pPr lvl="0" algn="just">
              <a:lnSpc>
                <a:spcPct val="100000"/>
              </a:lnSpc>
              <a:spcBef>
                <a:spcPts val="0"/>
              </a:spcBef>
            </a:pPr>
            <a:r>
              <a:rPr lang="en-US" sz="2100" dirty="0">
                <a:solidFill>
                  <a:prstClr val="black"/>
                </a:solidFill>
              </a:rPr>
              <a:t>		$    </a:t>
            </a:r>
            <a:r>
              <a:rPr lang="en-US" sz="2100" dirty="0">
                <a:solidFill>
                  <a:srgbClr val="FF0000"/>
                </a:solidFill>
              </a:rPr>
              <a:t>n/a</a:t>
            </a:r>
            <a:r>
              <a:rPr lang="en-US" sz="2100" dirty="0">
                <a:solidFill>
                  <a:prstClr val="black"/>
                </a:solidFill>
              </a:rPr>
              <a:t>		No % base budget reduction for FY23</a:t>
            </a:r>
          </a:p>
          <a:p>
            <a:pPr lvl="0" algn="just">
              <a:lnSpc>
                <a:spcPct val="100000"/>
              </a:lnSpc>
              <a:spcBef>
                <a:spcPts val="0"/>
              </a:spcBef>
            </a:pPr>
            <a:r>
              <a:rPr lang="en-US" sz="2100" dirty="0">
                <a:solidFill>
                  <a:prstClr val="black"/>
                </a:solidFill>
              </a:rPr>
              <a:t>		$   1.4M</a:t>
            </a:r>
            <a:r>
              <a:rPr lang="en-US" sz="2100" dirty="0">
                <a:solidFill>
                  <a:srgbClr val="FF0000"/>
                </a:solidFill>
              </a:rPr>
              <a:t>    </a:t>
            </a:r>
            <a:r>
              <a:rPr lang="en-US" sz="2100" dirty="0">
                <a:solidFill>
                  <a:prstClr val="black"/>
                </a:solidFill>
              </a:rPr>
              <a:t>	University allocation (new funding)</a:t>
            </a:r>
          </a:p>
          <a:p>
            <a:pPr lvl="0" algn="l">
              <a:lnSpc>
                <a:spcPct val="100000"/>
              </a:lnSpc>
              <a:spcBef>
                <a:spcPts val="0"/>
              </a:spcBef>
            </a:pPr>
            <a:r>
              <a:rPr lang="en-US" sz="2100" dirty="0">
                <a:solidFill>
                  <a:prstClr val="black"/>
                </a:solidFill>
              </a:rPr>
              <a:t>				($0.1m program support and $1.3m position support)</a:t>
            </a:r>
          </a:p>
          <a:p>
            <a:pPr lvl="0" algn="just">
              <a:lnSpc>
                <a:spcPct val="100000"/>
              </a:lnSpc>
              <a:spcBef>
                <a:spcPts val="0"/>
              </a:spcBef>
            </a:pPr>
            <a:endParaRPr lang="en-US" sz="800" dirty="0">
              <a:solidFill>
                <a:prstClr val="black"/>
              </a:solidFill>
            </a:endParaRPr>
          </a:p>
          <a:p>
            <a:pPr lvl="0" algn="just">
              <a:lnSpc>
                <a:spcPct val="100000"/>
              </a:lnSpc>
              <a:spcBef>
                <a:spcPts val="0"/>
              </a:spcBef>
            </a:pPr>
            <a:r>
              <a:rPr lang="en-US" b="1" dirty="0">
                <a:solidFill>
                  <a:prstClr val="black"/>
                </a:solidFill>
              </a:rPr>
              <a:t>	</a:t>
            </a:r>
            <a:r>
              <a:rPr lang="en-US" sz="2200" b="1" dirty="0">
                <a:solidFill>
                  <a:prstClr val="black"/>
                </a:solidFill>
              </a:rPr>
              <a:t>Non-Recurring Budget: $11.1M – up 16.8%</a:t>
            </a:r>
          </a:p>
          <a:p>
            <a:pPr lvl="0" algn="l">
              <a:lnSpc>
                <a:spcPct val="100000"/>
              </a:lnSpc>
              <a:spcBef>
                <a:spcPts val="0"/>
              </a:spcBef>
            </a:pPr>
            <a:r>
              <a:rPr lang="en-US" dirty="0">
                <a:solidFill>
                  <a:prstClr val="black"/>
                </a:solidFill>
              </a:rPr>
              <a:t>		</a:t>
            </a:r>
            <a:r>
              <a:rPr lang="en-US" sz="2100" dirty="0">
                <a:solidFill>
                  <a:prstClr val="black"/>
                </a:solidFill>
              </a:rPr>
              <a:t>$ 2.7M 	  	Program allocations (enrollment pressure, spousal salaries, 				retention support)</a:t>
            </a:r>
          </a:p>
          <a:p>
            <a:pPr lvl="0" algn="just">
              <a:lnSpc>
                <a:spcPct val="100000"/>
              </a:lnSpc>
              <a:spcBef>
                <a:spcPts val="0"/>
              </a:spcBef>
            </a:pPr>
            <a:r>
              <a:rPr lang="en-US" sz="2100" dirty="0">
                <a:solidFill>
                  <a:prstClr val="black"/>
                </a:solidFill>
              </a:rPr>
              <a:t>		$ 4.3M 		Off-campus &amp; online instruction (no change) </a:t>
            </a:r>
          </a:p>
          <a:p>
            <a:pPr lvl="0" algn="just">
              <a:lnSpc>
                <a:spcPct val="100000"/>
              </a:lnSpc>
              <a:spcBef>
                <a:spcPts val="0"/>
              </a:spcBef>
            </a:pPr>
            <a:r>
              <a:rPr lang="en-US" sz="2100" dirty="0">
                <a:solidFill>
                  <a:prstClr val="black"/>
                </a:solidFill>
              </a:rPr>
              <a:t>				$1.7M lost due to “revenue freeze”</a:t>
            </a:r>
          </a:p>
          <a:p>
            <a:pPr lvl="0" algn="just">
              <a:lnSpc>
                <a:spcPct val="100000"/>
              </a:lnSpc>
              <a:spcBef>
                <a:spcPts val="0"/>
              </a:spcBef>
            </a:pPr>
            <a:r>
              <a:rPr lang="en-US" sz="2100" dirty="0">
                <a:solidFill>
                  <a:prstClr val="black"/>
                </a:solidFill>
              </a:rPr>
              <a:t>		$ 4.1M 		F&amp;A (up $0.1M)</a:t>
            </a:r>
          </a:p>
          <a:p>
            <a:pPr algn="l"/>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59259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59704" y="911379"/>
            <a:ext cx="10872592" cy="1668094"/>
          </a:xfrm>
          <a:solidFill>
            <a:srgbClr val="18453B"/>
          </a:solidFill>
        </p:spPr>
        <p:txBody>
          <a:bodyPr anchor="ctr">
            <a:normAutofit fontScale="90000"/>
          </a:bodyPr>
          <a:lstStyle/>
          <a:p>
            <a:r>
              <a:rPr lang="en-US" sz="4000" b="1" dirty="0">
                <a:solidFill>
                  <a:schemeClr val="bg1"/>
                </a:solidFill>
                <a:latin typeface="Arial" panose="020B0604020202020204" pitchFamily="34" charset="0"/>
                <a:ea typeface="ＭＳ Ｐゴシック" charset="-128"/>
                <a:cs typeface="Arial" panose="020B0604020202020204" pitchFamily="34" charset="0"/>
              </a:rPr>
              <a:t>James D. Hoeschele Endowed </a:t>
            </a:r>
            <a:br>
              <a:rPr lang="en-US" sz="4000" b="1" dirty="0">
                <a:solidFill>
                  <a:schemeClr val="bg1"/>
                </a:solidFill>
                <a:latin typeface="Arial" panose="020B0604020202020204" pitchFamily="34" charset="0"/>
                <a:ea typeface="ＭＳ Ｐゴシック" charset="-128"/>
                <a:cs typeface="Arial" panose="020B0604020202020204" pitchFamily="34" charset="0"/>
              </a:rPr>
            </a:br>
            <a:r>
              <a:rPr lang="en-US" sz="4000" b="1" dirty="0">
                <a:solidFill>
                  <a:schemeClr val="bg1"/>
                </a:solidFill>
                <a:latin typeface="Arial" panose="020B0604020202020204" pitchFamily="34" charset="0"/>
                <a:ea typeface="ＭＳ Ｐゴシック" charset="-128"/>
                <a:cs typeface="Arial" panose="020B0604020202020204" pitchFamily="34" charset="0"/>
              </a:rPr>
              <a:t>Teaching Award</a:t>
            </a:r>
            <a:br>
              <a:rPr lang="en-US" sz="4000" b="1" dirty="0">
                <a:solidFill>
                  <a:schemeClr val="bg1"/>
                </a:solidFill>
                <a:latin typeface="Arial" panose="020B0604020202020204" pitchFamily="34" charset="0"/>
                <a:ea typeface="ＭＳ Ｐゴシック" charset="-128"/>
                <a:cs typeface="Arial" panose="020B0604020202020204" pitchFamily="34" charset="0"/>
              </a:rPr>
            </a:br>
            <a:r>
              <a:rPr lang="en-US" sz="4000" b="1" dirty="0">
                <a:solidFill>
                  <a:schemeClr val="bg1"/>
                </a:solidFill>
                <a:latin typeface="Arial" panose="020B0604020202020204" pitchFamily="34" charset="0"/>
                <a:ea typeface="ＭＳ Ｐゴシック" charset="-128"/>
                <a:cs typeface="Arial" panose="020B0604020202020204" pitchFamily="34" charset="0"/>
              </a:rPr>
              <a:t>2022-2023</a:t>
            </a:r>
            <a:endParaRPr lang="en-US" dirty="0">
              <a:solidFill>
                <a:schemeClr val="bg1"/>
              </a:solidFill>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1863365" y="2854441"/>
            <a:ext cx="9144000" cy="2062451"/>
          </a:xfrm>
          <a:solidFill>
            <a:schemeClr val="bg1"/>
          </a:solidFill>
        </p:spPr>
        <p:txBody>
          <a:bodyPr>
            <a:normAutofit/>
          </a:bodyPr>
          <a:lstStyle/>
          <a:p>
            <a:endParaRPr lang="en-US" sz="900" b="1"/>
          </a:p>
          <a:p>
            <a:pPr algn="l"/>
            <a:r>
              <a:rPr lang="en-US" sz="3000" kern="1200">
                <a:solidFill>
                  <a:srgbClr val="000000"/>
                </a:solidFill>
                <a:effectLst/>
                <a:ea typeface="MS PGothic" panose="020B0600070205080204" pitchFamily="34" charset="-128"/>
              </a:rPr>
              <a:t>This award recognizes outstanding teaching in integrative studies. </a:t>
            </a:r>
            <a:endParaRPr lang="en-US" sz="3000" b="1"/>
          </a:p>
        </p:txBody>
      </p:sp>
    </p:spTree>
    <p:extLst>
      <p:ext uri="{BB962C8B-B14F-4D97-AF65-F5344CB8AC3E}">
        <p14:creationId xmlns:p14="http://schemas.microsoft.com/office/powerpoint/2010/main" val="26296861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431801" y="3996666"/>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a:solidFill>
                  <a:prstClr val="black"/>
                </a:solidFill>
                <a:latin typeface="Arial" panose="020B0604020202020204" pitchFamily="34" charset="0"/>
                <a:ea typeface="ＭＳ Ｐゴシック" charset="-128"/>
                <a:cs typeface="Arial" panose="020B0604020202020204" pitchFamily="34" charset="0"/>
              </a:rPr>
              <a:t>Scott </a:t>
            </a:r>
            <a:r>
              <a:rPr lang="en-US" sz="3300" b="1" dirty="0" err="1">
                <a:solidFill>
                  <a:prstClr val="black"/>
                </a:solidFill>
                <a:latin typeface="Arial" panose="020B0604020202020204" pitchFamily="34" charset="0"/>
                <a:ea typeface="ＭＳ Ｐゴシック" charset="-128"/>
                <a:cs typeface="Arial" panose="020B0604020202020204" pitchFamily="34" charset="0"/>
              </a:rPr>
              <a:t>Winterstein</a:t>
            </a:r>
            <a:endParaRPr lang="en-US" sz="3300" b="1" dirty="0">
              <a:solidFill>
                <a:prstClr val="black"/>
              </a:solidFill>
              <a:latin typeface="Arial" panose="020B0604020202020204" pitchFamily="34" charset="0"/>
              <a:ea typeface="ＭＳ Ｐゴシック" charset="-128"/>
              <a:cs typeface="Arial" panose="020B0604020202020204" pitchFamily="34" charset="0"/>
            </a:endParaRP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Department of Fisheries and Wildlife</a:t>
            </a:r>
            <a:endParaRPr lang="en-US" sz="3300" dirty="0">
              <a:latin typeface="Arial" panose="020B0604020202020204" pitchFamily="34" charset="0"/>
              <a:ea typeface="ＭＳ Ｐゴシック" charset="-128"/>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33670" y="0"/>
            <a:ext cx="5699938" cy="6875630"/>
          </a:xfrm>
          <a:prstGeom prst="rect">
            <a:avLst/>
          </a:prstGeom>
        </p:spPr>
      </p:pic>
      <p:sp>
        <p:nvSpPr>
          <p:cNvPr id="13" name="Title 5">
            <a:extLst>
              <a:ext uri="{FF2B5EF4-FFF2-40B4-BE49-F238E27FC236}">
                <a16:creationId xmlns:a16="http://schemas.microsoft.com/office/drawing/2014/main" id="{0BB2FB42-EAFA-84DE-F08A-C37DC9164C7D}"/>
              </a:ext>
            </a:extLst>
          </p:cNvPr>
          <p:cNvSpPr>
            <a:spLocks noGrp="1"/>
          </p:cNvSpPr>
          <p:nvPr>
            <p:ph type="ctrTitle"/>
          </p:nvPr>
        </p:nvSpPr>
        <p:spPr>
          <a:xfrm>
            <a:off x="4927133" y="282103"/>
            <a:ext cx="6274590" cy="2372421"/>
          </a:xfrm>
          <a:noFill/>
        </p:spPr>
        <p:txBody>
          <a:bodyPr>
            <a:normAutofit/>
          </a:bodyPr>
          <a:lstStyle/>
          <a:p>
            <a:pPr algn="l"/>
            <a:r>
              <a:rPr lang="en-US" sz="3600" b="1" dirty="0">
                <a:solidFill>
                  <a:srgbClr val="18453B"/>
                </a:solidFill>
                <a:latin typeface="Arial" panose="020B0604020202020204" pitchFamily="34" charset="0"/>
                <a:ea typeface="ＭＳ Ｐゴシック" charset="-128"/>
                <a:cs typeface="Arial" panose="020B0604020202020204" pitchFamily="34" charset="0"/>
              </a:rPr>
              <a:t>James D. </a:t>
            </a:r>
            <a:r>
              <a:rPr lang="en-US" sz="3600" b="1" dirty="0" err="1">
                <a:solidFill>
                  <a:srgbClr val="18453B"/>
                </a:solidFill>
                <a:latin typeface="Arial" panose="020B0604020202020204" pitchFamily="34" charset="0"/>
                <a:ea typeface="ＭＳ Ｐゴシック" charset="-128"/>
                <a:cs typeface="Arial" panose="020B0604020202020204" pitchFamily="34" charset="0"/>
              </a:rPr>
              <a:t>Hoeschele</a:t>
            </a:r>
            <a:r>
              <a:rPr lang="en-US" sz="3600" b="1" dirty="0">
                <a:solidFill>
                  <a:srgbClr val="18453B"/>
                </a:solidFill>
                <a:latin typeface="Arial" panose="020B0604020202020204" pitchFamily="34" charset="0"/>
                <a:ea typeface="ＭＳ Ｐゴシック" charset="-128"/>
                <a:cs typeface="Arial" panose="020B0604020202020204" pitchFamily="34" charset="0"/>
              </a:rPr>
              <a:t> Endowed Teaching Award </a:t>
            </a:r>
            <a:br>
              <a:rPr lang="en-US" sz="3600" dirty="0">
                <a:solidFill>
                  <a:srgbClr val="18453B"/>
                </a:solidFill>
                <a:ea typeface="ＭＳ Ｐゴシック" charset="-128"/>
              </a:rPr>
            </a:br>
            <a:br>
              <a:rPr lang="en-US" sz="3600" dirty="0">
                <a:solidFill>
                  <a:srgbClr val="18453B"/>
                </a:solidFill>
                <a:ea typeface="ＭＳ Ｐゴシック" charset="-128"/>
              </a:rPr>
            </a:br>
            <a:r>
              <a:rPr lang="en-US" sz="3600" b="1" dirty="0">
                <a:solidFill>
                  <a:srgbClr val="18453B"/>
                </a:solidFill>
                <a:latin typeface="Arial" panose="020B0604020202020204" pitchFamily="34" charset="0"/>
                <a:ea typeface="ＭＳ Ｐゴシック" charset="-128"/>
                <a:cs typeface="Arial" panose="020B0604020202020204" pitchFamily="34" charset="0"/>
              </a:rPr>
              <a:t>2022-2023</a:t>
            </a:r>
            <a:endParaRPr lang="en-US" sz="3600" dirty="0">
              <a:solidFill>
                <a:srgbClr val="18453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63848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59704" y="917137"/>
            <a:ext cx="10872592" cy="1668094"/>
          </a:xfrm>
          <a:solidFill>
            <a:srgbClr val="18453B"/>
          </a:solidFill>
        </p:spPr>
        <p:txBody>
          <a:bodyPr anchor="ctr">
            <a:normAutofit fontScale="90000"/>
          </a:bodyPr>
          <a:lstStyle/>
          <a:p>
            <a:r>
              <a:rPr lang="en-US" sz="4000" b="1" dirty="0">
                <a:solidFill>
                  <a:schemeClr val="bg1"/>
                </a:solidFill>
                <a:latin typeface="Arial" panose="020B0604020202020204" pitchFamily="34" charset="0"/>
                <a:ea typeface="ＭＳ Ｐゴシック" charset="-128"/>
                <a:cs typeface="Arial" panose="020B0604020202020204" pitchFamily="34" charset="0"/>
              </a:rPr>
              <a:t>Ronald W. Wilson Endowed </a:t>
            </a:r>
            <a:br>
              <a:rPr lang="en-US" sz="4000" b="1" dirty="0">
                <a:solidFill>
                  <a:schemeClr val="bg1"/>
                </a:solidFill>
                <a:latin typeface="Arial" panose="020B0604020202020204" pitchFamily="34" charset="0"/>
                <a:ea typeface="ＭＳ Ｐゴシック" charset="-128"/>
                <a:cs typeface="Arial" panose="020B0604020202020204" pitchFamily="34" charset="0"/>
              </a:rPr>
            </a:br>
            <a:r>
              <a:rPr lang="en-US" sz="4000" b="1" dirty="0">
                <a:solidFill>
                  <a:schemeClr val="bg1"/>
                </a:solidFill>
                <a:latin typeface="Arial" panose="020B0604020202020204" pitchFamily="34" charset="0"/>
                <a:ea typeface="ＭＳ Ｐゴシック" charset="-128"/>
                <a:cs typeface="Arial" panose="020B0604020202020204" pitchFamily="34" charset="0"/>
              </a:rPr>
              <a:t>Teaching Award</a:t>
            </a:r>
            <a:br>
              <a:rPr lang="en-US" sz="4000" b="1" dirty="0">
                <a:solidFill>
                  <a:schemeClr val="bg1"/>
                </a:solidFill>
                <a:latin typeface="Arial" panose="020B0604020202020204" pitchFamily="34" charset="0"/>
                <a:ea typeface="ＭＳ Ｐゴシック" charset="-128"/>
                <a:cs typeface="Arial" panose="020B0604020202020204" pitchFamily="34" charset="0"/>
              </a:rPr>
            </a:br>
            <a:r>
              <a:rPr lang="en-US" sz="4000" b="1" dirty="0">
                <a:solidFill>
                  <a:schemeClr val="bg1"/>
                </a:solidFill>
                <a:latin typeface="Arial" panose="020B0604020202020204" pitchFamily="34" charset="0"/>
                <a:ea typeface="ＭＳ Ｐゴシック" charset="-128"/>
                <a:cs typeface="Arial" panose="020B0604020202020204" pitchFamily="34" charset="0"/>
              </a:rPr>
              <a:t>2022-2023</a:t>
            </a:r>
            <a:endParaRPr lang="en-US" dirty="0">
              <a:solidFill>
                <a:schemeClr val="bg1"/>
              </a:solidFill>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1733774" y="2854821"/>
            <a:ext cx="8724452" cy="1655762"/>
          </a:xfrm>
          <a:solidFill>
            <a:schemeClr val="bg1"/>
          </a:solidFill>
        </p:spPr>
        <p:txBody>
          <a:bodyPr>
            <a:normAutofit/>
          </a:bodyPr>
          <a:lstStyle/>
          <a:p>
            <a:endParaRPr lang="en-US" sz="900" b="1"/>
          </a:p>
          <a:p>
            <a:pPr algn="l"/>
            <a:r>
              <a:rPr lang="en-US" sz="3000" kern="1200">
                <a:solidFill>
                  <a:srgbClr val="000000"/>
                </a:solidFill>
                <a:effectLst/>
                <a:ea typeface="MS PGothic" panose="020B0600070205080204" pitchFamily="34" charset="-128"/>
              </a:rPr>
              <a:t>This award goes to a faculty or staff member for outstanding contributions to teaching and scholarship in integrative studies. </a:t>
            </a:r>
            <a:endParaRPr lang="en-US" sz="3000"/>
          </a:p>
        </p:txBody>
      </p:sp>
    </p:spTree>
    <p:extLst>
      <p:ext uri="{BB962C8B-B14F-4D97-AF65-F5344CB8AC3E}">
        <p14:creationId xmlns:p14="http://schemas.microsoft.com/office/powerpoint/2010/main" val="41762679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431801" y="3996666"/>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a:solidFill>
                  <a:prstClr val="black"/>
                </a:solidFill>
                <a:latin typeface="Arial" panose="020B0604020202020204" pitchFamily="34" charset="0"/>
                <a:ea typeface="ＭＳ Ｐゴシック" charset="-128"/>
                <a:cs typeface="Arial" panose="020B0604020202020204" pitchFamily="34" charset="0"/>
              </a:rPr>
              <a:t>Rachael Lund</a:t>
            </a: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Mathematics</a:t>
            </a:r>
            <a:endParaRPr lang="en-US" sz="3300" dirty="0">
              <a:latin typeface="Arial" panose="020B0604020202020204" pitchFamily="34" charset="0"/>
              <a:ea typeface="ＭＳ Ｐゴシック" charset="-128"/>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467"/>
          <a:stretch/>
        </p:blipFill>
        <p:spPr>
          <a:xfrm>
            <a:off x="-1" y="0"/>
            <a:ext cx="4700655" cy="6997148"/>
          </a:xfrm>
          <a:prstGeom prst="rect">
            <a:avLst/>
          </a:prstGeom>
        </p:spPr>
      </p:pic>
      <p:sp>
        <p:nvSpPr>
          <p:cNvPr id="13" name="Title 5">
            <a:extLst>
              <a:ext uri="{FF2B5EF4-FFF2-40B4-BE49-F238E27FC236}">
                <a16:creationId xmlns:a16="http://schemas.microsoft.com/office/drawing/2014/main" id="{0BB2FB42-EAFA-84DE-F08A-C37DC9164C7D}"/>
              </a:ext>
            </a:extLst>
          </p:cNvPr>
          <p:cNvSpPr>
            <a:spLocks noGrp="1"/>
          </p:cNvSpPr>
          <p:nvPr>
            <p:ph type="ctrTitle"/>
          </p:nvPr>
        </p:nvSpPr>
        <p:spPr>
          <a:xfrm>
            <a:off x="4927133" y="282103"/>
            <a:ext cx="6274590" cy="2372421"/>
          </a:xfrm>
          <a:noFill/>
        </p:spPr>
        <p:txBody>
          <a:bodyPr>
            <a:normAutofit/>
          </a:bodyPr>
          <a:lstStyle/>
          <a:p>
            <a:pPr algn="l"/>
            <a:r>
              <a:rPr lang="en-US" sz="3600" b="1" dirty="0">
                <a:solidFill>
                  <a:srgbClr val="18453B"/>
                </a:solidFill>
                <a:latin typeface="Arial" panose="020B0604020202020204" pitchFamily="34" charset="0"/>
                <a:ea typeface="ＭＳ Ｐゴシック" charset="-128"/>
                <a:cs typeface="Arial" panose="020B0604020202020204" pitchFamily="34" charset="0"/>
              </a:rPr>
              <a:t>Ronald W. Wilson Endowed Teaching Award</a:t>
            </a:r>
            <a:br>
              <a:rPr lang="en-US" sz="3600" dirty="0">
                <a:solidFill>
                  <a:srgbClr val="18453B"/>
                </a:solidFill>
                <a:ea typeface="ＭＳ Ｐゴシック" charset="-128"/>
              </a:rPr>
            </a:br>
            <a:br>
              <a:rPr lang="en-US" sz="3600" dirty="0">
                <a:solidFill>
                  <a:srgbClr val="18453B"/>
                </a:solidFill>
                <a:ea typeface="ＭＳ Ｐゴシック" charset="-128"/>
              </a:rPr>
            </a:br>
            <a:r>
              <a:rPr lang="en-US" sz="3600" b="1" dirty="0">
                <a:solidFill>
                  <a:srgbClr val="18453B"/>
                </a:solidFill>
                <a:latin typeface="Arial" panose="020B0604020202020204" pitchFamily="34" charset="0"/>
                <a:ea typeface="ＭＳ Ｐゴシック" charset="-128"/>
                <a:cs typeface="Arial" panose="020B0604020202020204" pitchFamily="34" charset="0"/>
              </a:rPr>
              <a:t>2022-2023</a:t>
            </a:r>
            <a:endParaRPr lang="en-US" sz="3600" dirty="0">
              <a:solidFill>
                <a:srgbClr val="18453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57480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59704" y="911823"/>
            <a:ext cx="10872592" cy="1668095"/>
          </a:xfrm>
          <a:solidFill>
            <a:srgbClr val="18453B"/>
          </a:solidFill>
        </p:spPr>
        <p:txBody>
          <a:bodyPr anchor="ctr">
            <a:normAutofit fontScale="90000"/>
          </a:bodyPr>
          <a:lstStyle/>
          <a:p>
            <a:r>
              <a:rPr lang="en-US" sz="4000" b="1" dirty="0" err="1">
                <a:solidFill>
                  <a:schemeClr val="bg1"/>
                </a:solidFill>
                <a:latin typeface="Arial" panose="020B0604020202020204" pitchFamily="34" charset="0"/>
                <a:ea typeface="ＭＳ Ｐゴシック" charset="-128"/>
                <a:cs typeface="Arial" panose="020B0604020202020204" pitchFamily="34" charset="0"/>
              </a:rPr>
              <a:t>Harlo</a:t>
            </a:r>
            <a:r>
              <a:rPr lang="en-US" sz="4000" b="1" dirty="0">
                <a:solidFill>
                  <a:schemeClr val="bg1"/>
                </a:solidFill>
                <a:latin typeface="Arial" panose="020B0604020202020204" pitchFamily="34" charset="0"/>
                <a:ea typeface="ＭＳ Ｐゴシック" charset="-128"/>
                <a:cs typeface="Arial" panose="020B0604020202020204" pitchFamily="34" charset="0"/>
              </a:rPr>
              <a:t> Mervyn </a:t>
            </a:r>
            <a:r>
              <a:rPr lang="en-US" sz="4000" b="1" dirty="0" err="1">
                <a:solidFill>
                  <a:schemeClr val="bg1"/>
                </a:solidFill>
                <a:latin typeface="Arial" panose="020B0604020202020204" pitchFamily="34" charset="0"/>
                <a:ea typeface="ＭＳ Ｐゴシック" charset="-128"/>
                <a:cs typeface="Arial" panose="020B0604020202020204" pitchFamily="34" charset="0"/>
              </a:rPr>
              <a:t>Mork</a:t>
            </a:r>
            <a:r>
              <a:rPr lang="en-US" sz="4000" b="1" dirty="0">
                <a:solidFill>
                  <a:schemeClr val="bg1"/>
                </a:solidFill>
                <a:latin typeface="Arial" panose="020B0604020202020204" pitchFamily="34" charset="0"/>
                <a:ea typeface="ＭＳ Ｐゴシック" charset="-128"/>
                <a:cs typeface="Arial" panose="020B0604020202020204" pitchFamily="34" charset="0"/>
              </a:rPr>
              <a:t> Memorial </a:t>
            </a:r>
            <a:br>
              <a:rPr lang="en-US" sz="4000" b="1" dirty="0">
                <a:solidFill>
                  <a:schemeClr val="bg1"/>
                </a:solidFill>
                <a:latin typeface="Arial" panose="020B0604020202020204" pitchFamily="34" charset="0"/>
                <a:ea typeface="ＭＳ Ｐゴシック" charset="-128"/>
                <a:cs typeface="Arial" panose="020B0604020202020204" pitchFamily="34" charset="0"/>
              </a:rPr>
            </a:br>
            <a:r>
              <a:rPr lang="en-US" sz="4000" b="1" dirty="0">
                <a:solidFill>
                  <a:schemeClr val="bg1"/>
                </a:solidFill>
                <a:latin typeface="Arial" panose="020B0604020202020204" pitchFamily="34" charset="0"/>
                <a:ea typeface="ＭＳ Ｐゴシック" charset="-128"/>
                <a:cs typeface="Arial" panose="020B0604020202020204" pitchFamily="34" charset="0"/>
              </a:rPr>
              <a:t>Excellence in Teaching Award</a:t>
            </a:r>
            <a:br>
              <a:rPr lang="en-US" sz="4000" b="1" dirty="0">
                <a:solidFill>
                  <a:schemeClr val="bg1"/>
                </a:solidFill>
                <a:latin typeface="Arial" panose="020B0604020202020204" pitchFamily="34" charset="0"/>
                <a:ea typeface="ＭＳ Ｐゴシック" charset="-128"/>
                <a:cs typeface="Arial" panose="020B0604020202020204" pitchFamily="34" charset="0"/>
              </a:rPr>
            </a:br>
            <a:r>
              <a:rPr lang="en-US" sz="4000" b="1" dirty="0">
                <a:solidFill>
                  <a:schemeClr val="bg1"/>
                </a:solidFill>
                <a:latin typeface="Arial" panose="020B0604020202020204" pitchFamily="34" charset="0"/>
                <a:ea typeface="ＭＳ Ｐゴシック" charset="-128"/>
                <a:cs typeface="Arial" panose="020B0604020202020204" pitchFamily="34" charset="0"/>
              </a:rPr>
              <a:t>2022-2023</a:t>
            </a:r>
            <a:endParaRPr lang="en-US" dirty="0">
              <a:solidFill>
                <a:schemeClr val="bg1"/>
              </a:solidFill>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1759670" y="2910483"/>
            <a:ext cx="9061526" cy="2010447"/>
          </a:xfrm>
          <a:solidFill>
            <a:schemeClr val="bg1"/>
          </a:solidFill>
        </p:spPr>
        <p:txBody>
          <a:bodyPr>
            <a:normAutofit/>
          </a:bodyPr>
          <a:lstStyle/>
          <a:p>
            <a:endParaRPr lang="en-US" sz="900" b="1"/>
          </a:p>
          <a:p>
            <a:pPr algn="l"/>
            <a:r>
              <a:rPr lang="en-US" sz="3000" kern="1200">
                <a:solidFill>
                  <a:srgbClr val="000000"/>
                </a:solidFill>
                <a:effectLst/>
                <a:ea typeface="MS PGothic" panose="020B0600070205080204" pitchFamily="34" charset="-128"/>
              </a:rPr>
              <a:t>This award is given to teaching assistants in recognition of outstanding contributions to the improvement of undergrad education in integrative studies. </a:t>
            </a:r>
            <a:endParaRPr lang="en-US" sz="3000"/>
          </a:p>
        </p:txBody>
      </p:sp>
    </p:spTree>
    <p:extLst>
      <p:ext uri="{BB962C8B-B14F-4D97-AF65-F5344CB8AC3E}">
        <p14:creationId xmlns:p14="http://schemas.microsoft.com/office/powerpoint/2010/main" val="7969822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431801" y="3996666"/>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a:solidFill>
                  <a:prstClr val="black"/>
                </a:solidFill>
                <a:latin typeface="Arial" panose="020B0604020202020204" pitchFamily="34" charset="0"/>
                <a:ea typeface="ＭＳ Ｐゴシック" charset="-128"/>
                <a:cs typeface="Arial" panose="020B0604020202020204" pitchFamily="34" charset="0"/>
              </a:rPr>
              <a:t>Sierra </a:t>
            </a:r>
            <a:r>
              <a:rPr lang="en-US" sz="3300" b="1" dirty="0" err="1">
                <a:solidFill>
                  <a:prstClr val="black"/>
                </a:solidFill>
                <a:latin typeface="Arial" panose="020B0604020202020204" pitchFamily="34" charset="0"/>
                <a:ea typeface="ＭＳ Ｐゴシック" charset="-128"/>
                <a:cs typeface="Arial" panose="020B0604020202020204" pitchFamily="34" charset="0"/>
              </a:rPr>
              <a:t>Casten</a:t>
            </a:r>
            <a:endParaRPr lang="en-US" sz="3300" b="1" dirty="0">
              <a:solidFill>
                <a:prstClr val="black"/>
              </a:solidFill>
              <a:latin typeface="Arial" panose="020B0604020202020204" pitchFamily="34" charset="0"/>
              <a:ea typeface="ＭＳ Ｐゴシック" charset="-128"/>
              <a:cs typeface="Arial" panose="020B0604020202020204" pitchFamily="34" charset="0"/>
            </a:endParaRP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Physics &amp; Astronomy</a:t>
            </a:r>
            <a:endParaRPr lang="en-US" sz="3300" dirty="0">
              <a:latin typeface="Arial" panose="020B0604020202020204" pitchFamily="34" charset="0"/>
              <a:ea typeface="ＭＳ Ｐゴシック" charset="-128"/>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4700655" cy="6858000"/>
          </a:xfrm>
          <a:prstGeom prst="rect">
            <a:avLst/>
          </a:prstGeom>
        </p:spPr>
      </p:pic>
      <p:sp>
        <p:nvSpPr>
          <p:cNvPr id="13" name="Title 5">
            <a:extLst>
              <a:ext uri="{FF2B5EF4-FFF2-40B4-BE49-F238E27FC236}">
                <a16:creationId xmlns:a16="http://schemas.microsoft.com/office/drawing/2014/main" id="{0BB2FB42-EAFA-84DE-F08A-C37DC9164C7D}"/>
              </a:ext>
            </a:extLst>
          </p:cNvPr>
          <p:cNvSpPr>
            <a:spLocks noGrp="1"/>
          </p:cNvSpPr>
          <p:nvPr>
            <p:ph type="ctrTitle"/>
          </p:nvPr>
        </p:nvSpPr>
        <p:spPr>
          <a:xfrm>
            <a:off x="4927133" y="621468"/>
            <a:ext cx="6274590" cy="2372421"/>
          </a:xfrm>
          <a:noFill/>
        </p:spPr>
        <p:txBody>
          <a:bodyPr>
            <a:normAutofit fontScale="90000"/>
          </a:bodyPr>
          <a:lstStyle/>
          <a:p>
            <a:pPr algn="l"/>
            <a:r>
              <a:rPr lang="en-US" sz="4000" b="1" dirty="0" err="1">
                <a:solidFill>
                  <a:srgbClr val="18453B"/>
                </a:solidFill>
                <a:latin typeface="Arial" panose="020B0604020202020204" pitchFamily="34" charset="0"/>
                <a:ea typeface="ＭＳ Ｐゴシック" charset="-128"/>
                <a:cs typeface="Arial" panose="020B0604020202020204" pitchFamily="34" charset="0"/>
              </a:rPr>
              <a:t>Harlo</a:t>
            </a:r>
            <a:r>
              <a:rPr lang="en-US" sz="4000" b="1" dirty="0">
                <a:solidFill>
                  <a:srgbClr val="18453B"/>
                </a:solidFill>
                <a:latin typeface="Arial" panose="020B0604020202020204" pitchFamily="34" charset="0"/>
                <a:ea typeface="ＭＳ Ｐゴシック" charset="-128"/>
                <a:cs typeface="Arial" panose="020B0604020202020204" pitchFamily="34" charset="0"/>
              </a:rPr>
              <a:t> Mervyn </a:t>
            </a:r>
            <a:r>
              <a:rPr lang="en-US" sz="4000" b="1" dirty="0" err="1">
                <a:solidFill>
                  <a:srgbClr val="18453B"/>
                </a:solidFill>
                <a:latin typeface="Arial" panose="020B0604020202020204" pitchFamily="34" charset="0"/>
                <a:ea typeface="ＭＳ Ｐゴシック" charset="-128"/>
                <a:cs typeface="Arial" panose="020B0604020202020204" pitchFamily="34" charset="0"/>
              </a:rPr>
              <a:t>Mork</a:t>
            </a:r>
            <a:r>
              <a:rPr lang="en-US" sz="4000" b="1" dirty="0">
                <a:solidFill>
                  <a:srgbClr val="18453B"/>
                </a:solidFill>
                <a:latin typeface="Arial" panose="020B0604020202020204" pitchFamily="34" charset="0"/>
                <a:ea typeface="ＭＳ Ｐゴシック" charset="-128"/>
                <a:cs typeface="Arial" panose="020B0604020202020204" pitchFamily="34" charset="0"/>
              </a:rPr>
              <a:t> Memorial Excellence-in-Teaching Award</a:t>
            </a:r>
            <a:br>
              <a:rPr lang="en-US" sz="3600" dirty="0">
                <a:solidFill>
                  <a:srgbClr val="18453B"/>
                </a:solidFill>
                <a:ea typeface="ＭＳ Ｐゴシック" charset="-128"/>
              </a:rPr>
            </a:br>
            <a:br>
              <a:rPr lang="en-US" sz="3600" dirty="0">
                <a:solidFill>
                  <a:srgbClr val="18453B"/>
                </a:solidFill>
                <a:ea typeface="ＭＳ Ｐゴシック" charset="-128"/>
              </a:rPr>
            </a:br>
            <a:r>
              <a:rPr lang="en-US" sz="3600" b="1" dirty="0">
                <a:solidFill>
                  <a:srgbClr val="18453B"/>
                </a:solidFill>
                <a:latin typeface="Arial" panose="020B0604020202020204" pitchFamily="34" charset="0"/>
                <a:ea typeface="ＭＳ Ｐゴシック" charset="-128"/>
                <a:cs typeface="Arial" panose="020B0604020202020204" pitchFamily="34" charset="0"/>
              </a:rPr>
              <a:t>2022-2023</a:t>
            </a:r>
            <a:endParaRPr lang="en-US" sz="3600" dirty="0">
              <a:solidFill>
                <a:srgbClr val="18453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00269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431801" y="3996666"/>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a:solidFill>
                  <a:prstClr val="black"/>
                </a:solidFill>
                <a:latin typeface="Arial" panose="020B0604020202020204" pitchFamily="34" charset="0"/>
                <a:ea typeface="ＭＳ Ｐゴシック" charset="-128"/>
                <a:cs typeface="Arial" panose="020B0604020202020204" pitchFamily="34" charset="0"/>
              </a:rPr>
              <a:t>Jack Schulte</a:t>
            </a: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Physics &amp; Astronomy</a:t>
            </a:r>
            <a:endParaRPr lang="en-US" sz="3300" dirty="0">
              <a:latin typeface="Arial" panose="020B0604020202020204" pitchFamily="34" charset="0"/>
              <a:ea typeface="ＭＳ Ｐゴシック" charset="-128"/>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4700655" cy="6858000"/>
          </a:xfrm>
          <a:prstGeom prst="rect">
            <a:avLst/>
          </a:prstGeom>
        </p:spPr>
      </p:pic>
      <p:sp>
        <p:nvSpPr>
          <p:cNvPr id="13" name="Title 5">
            <a:extLst>
              <a:ext uri="{FF2B5EF4-FFF2-40B4-BE49-F238E27FC236}">
                <a16:creationId xmlns:a16="http://schemas.microsoft.com/office/drawing/2014/main" id="{0BB2FB42-EAFA-84DE-F08A-C37DC9164C7D}"/>
              </a:ext>
            </a:extLst>
          </p:cNvPr>
          <p:cNvSpPr>
            <a:spLocks noGrp="1"/>
          </p:cNvSpPr>
          <p:nvPr>
            <p:ph type="ctrTitle"/>
          </p:nvPr>
        </p:nvSpPr>
        <p:spPr>
          <a:xfrm>
            <a:off x="4927133" y="621468"/>
            <a:ext cx="6274590" cy="2372421"/>
          </a:xfrm>
          <a:noFill/>
        </p:spPr>
        <p:txBody>
          <a:bodyPr>
            <a:normAutofit fontScale="90000"/>
          </a:bodyPr>
          <a:lstStyle/>
          <a:p>
            <a:pPr algn="l"/>
            <a:r>
              <a:rPr lang="en-US" sz="4000" b="1" dirty="0" err="1">
                <a:solidFill>
                  <a:srgbClr val="18453B"/>
                </a:solidFill>
                <a:latin typeface="Arial" panose="020B0604020202020204" pitchFamily="34" charset="0"/>
                <a:ea typeface="ＭＳ Ｐゴシック" charset="-128"/>
                <a:cs typeface="Arial" panose="020B0604020202020204" pitchFamily="34" charset="0"/>
              </a:rPr>
              <a:t>Harlo</a:t>
            </a:r>
            <a:r>
              <a:rPr lang="en-US" sz="4000" b="1" dirty="0">
                <a:solidFill>
                  <a:srgbClr val="18453B"/>
                </a:solidFill>
                <a:latin typeface="Arial" panose="020B0604020202020204" pitchFamily="34" charset="0"/>
                <a:ea typeface="ＭＳ Ｐゴシック" charset="-128"/>
                <a:cs typeface="Arial" panose="020B0604020202020204" pitchFamily="34" charset="0"/>
              </a:rPr>
              <a:t> Mervyn </a:t>
            </a:r>
            <a:r>
              <a:rPr lang="en-US" sz="4000" b="1" dirty="0" err="1">
                <a:solidFill>
                  <a:srgbClr val="18453B"/>
                </a:solidFill>
                <a:latin typeface="Arial" panose="020B0604020202020204" pitchFamily="34" charset="0"/>
                <a:ea typeface="ＭＳ Ｐゴシック" charset="-128"/>
                <a:cs typeface="Arial" panose="020B0604020202020204" pitchFamily="34" charset="0"/>
              </a:rPr>
              <a:t>Mork</a:t>
            </a:r>
            <a:r>
              <a:rPr lang="en-US" sz="4000" b="1" dirty="0">
                <a:solidFill>
                  <a:srgbClr val="18453B"/>
                </a:solidFill>
                <a:latin typeface="Arial" panose="020B0604020202020204" pitchFamily="34" charset="0"/>
                <a:ea typeface="ＭＳ Ｐゴシック" charset="-128"/>
                <a:cs typeface="Arial" panose="020B0604020202020204" pitchFamily="34" charset="0"/>
              </a:rPr>
              <a:t> Memorial Excellence-in-Teaching Award</a:t>
            </a:r>
            <a:br>
              <a:rPr lang="en-US" sz="3600" dirty="0">
                <a:solidFill>
                  <a:srgbClr val="18453B"/>
                </a:solidFill>
                <a:ea typeface="ＭＳ Ｐゴシック" charset="-128"/>
              </a:rPr>
            </a:br>
            <a:br>
              <a:rPr lang="en-US" sz="3600" dirty="0">
                <a:solidFill>
                  <a:srgbClr val="18453B"/>
                </a:solidFill>
                <a:ea typeface="ＭＳ Ｐゴシック" charset="-128"/>
              </a:rPr>
            </a:br>
            <a:r>
              <a:rPr lang="en-US" sz="3600" b="1" dirty="0">
                <a:solidFill>
                  <a:srgbClr val="18453B"/>
                </a:solidFill>
                <a:latin typeface="Arial" panose="020B0604020202020204" pitchFamily="34" charset="0"/>
                <a:ea typeface="ＭＳ Ｐゴシック" charset="-128"/>
                <a:cs typeface="Arial" panose="020B0604020202020204" pitchFamily="34" charset="0"/>
              </a:rPr>
              <a:t>2022-2023</a:t>
            </a:r>
            <a:endParaRPr lang="en-US" sz="3600" dirty="0">
              <a:solidFill>
                <a:srgbClr val="18453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4680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59704" y="912740"/>
            <a:ext cx="10872592" cy="1655762"/>
          </a:xfrm>
          <a:solidFill>
            <a:srgbClr val="18453B"/>
          </a:solidFill>
        </p:spPr>
        <p:txBody>
          <a:bodyPr anchor="ctr">
            <a:normAutofit fontScale="90000"/>
          </a:bodyPr>
          <a:lstStyle/>
          <a:p>
            <a:r>
              <a:rPr lang="en-US" sz="4000" b="1" dirty="0">
                <a:solidFill>
                  <a:schemeClr val="bg1"/>
                </a:solidFill>
                <a:latin typeface="Arial" panose="020B0604020202020204" pitchFamily="34" charset="0"/>
                <a:ea typeface="ＭＳ Ｐゴシック" charset="-128"/>
                <a:cs typeface="Arial" panose="020B0604020202020204" pitchFamily="34" charset="0"/>
              </a:rPr>
              <a:t>Norman L. and Olga K. Fritz</a:t>
            </a:r>
            <a:br>
              <a:rPr lang="en-US" sz="4000" b="1" dirty="0">
                <a:solidFill>
                  <a:schemeClr val="bg1"/>
                </a:solidFill>
                <a:latin typeface="Arial" panose="020B0604020202020204" pitchFamily="34" charset="0"/>
                <a:ea typeface="ＭＳ Ｐゴシック" charset="-128"/>
                <a:cs typeface="Arial" panose="020B0604020202020204" pitchFamily="34" charset="0"/>
              </a:rPr>
            </a:br>
            <a:r>
              <a:rPr lang="en-US" sz="4000" b="1" dirty="0">
                <a:solidFill>
                  <a:schemeClr val="bg1"/>
                </a:solidFill>
                <a:latin typeface="Arial" panose="020B0604020202020204" pitchFamily="34" charset="0"/>
                <a:ea typeface="ＭＳ Ｐゴシック" charset="-128"/>
                <a:cs typeface="Arial" panose="020B0604020202020204" pitchFamily="34" charset="0"/>
              </a:rPr>
              <a:t>Excellence in Teaching Award</a:t>
            </a:r>
            <a:br>
              <a:rPr lang="en-US" sz="4000" b="1" dirty="0">
                <a:solidFill>
                  <a:schemeClr val="bg1"/>
                </a:solidFill>
                <a:latin typeface="Arial" panose="020B0604020202020204" pitchFamily="34" charset="0"/>
                <a:ea typeface="ＭＳ Ｐゴシック" charset="-128"/>
                <a:cs typeface="Arial" panose="020B0604020202020204" pitchFamily="34" charset="0"/>
              </a:rPr>
            </a:br>
            <a:r>
              <a:rPr lang="en-US" sz="4000" b="1" dirty="0">
                <a:solidFill>
                  <a:schemeClr val="bg1"/>
                </a:solidFill>
                <a:latin typeface="Arial" panose="020B0604020202020204" pitchFamily="34" charset="0"/>
                <a:ea typeface="ＭＳ Ｐゴシック" charset="-128"/>
                <a:cs typeface="Arial" panose="020B0604020202020204" pitchFamily="34" charset="0"/>
              </a:rPr>
              <a:t>2022-2023</a:t>
            </a:r>
            <a:endParaRPr lang="en-US" dirty="0">
              <a:solidFill>
                <a:schemeClr val="bg1"/>
              </a:solidFill>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1524000" y="2658536"/>
            <a:ext cx="9144001" cy="3162175"/>
          </a:xfrm>
          <a:solidFill>
            <a:schemeClr val="bg1"/>
          </a:solidFill>
        </p:spPr>
        <p:txBody>
          <a:bodyPr>
            <a:normAutofit lnSpcReduction="10000"/>
          </a:bodyPr>
          <a:lstStyle/>
          <a:p>
            <a:endParaRPr lang="en-US" sz="900" b="1"/>
          </a:p>
          <a:p>
            <a:pPr marL="0" marR="0" algn="l">
              <a:lnSpc>
                <a:spcPct val="107000"/>
              </a:lnSpc>
              <a:spcBef>
                <a:spcPts val="0"/>
              </a:spcBef>
              <a:spcAft>
                <a:spcPts val="0"/>
              </a:spcAft>
            </a:pPr>
            <a:r>
              <a:rPr lang="en-US" sz="2800" kern="1200">
                <a:solidFill>
                  <a:srgbClr val="000000"/>
                </a:solidFill>
                <a:effectLst/>
                <a:ea typeface="MS PGothic" panose="020B0600070205080204" pitchFamily="34" charset="-128"/>
              </a:rPr>
              <a:t>This award is open to teaching faculty of any rank, fixed term or tenure, and recipients are selected by the College of Natural Science award committee with student input. The Fritz Award was established to honor and encourage individuals who have exhibited excellence in teaching in the college, especially in physics and mathematics, at Michigan State University.</a:t>
            </a:r>
            <a:endParaRPr lang="en-US" sz="2800">
              <a:effectLst/>
              <a:ea typeface="Calibri" panose="020F0502020204030204" pitchFamily="34" charset="0"/>
            </a:endParaRPr>
          </a:p>
        </p:txBody>
      </p:sp>
    </p:spTree>
    <p:extLst>
      <p:ext uri="{BB962C8B-B14F-4D97-AF65-F5344CB8AC3E}">
        <p14:creationId xmlns:p14="http://schemas.microsoft.com/office/powerpoint/2010/main" val="104166646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431801" y="3996666"/>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a:solidFill>
                  <a:prstClr val="black"/>
                </a:solidFill>
                <a:latin typeface="Arial" panose="020B0604020202020204" pitchFamily="34" charset="0"/>
                <a:ea typeface="ＭＳ Ｐゴシック" charset="-128"/>
                <a:cs typeface="Arial" panose="020B0604020202020204" pitchFamily="34" charset="0"/>
              </a:rPr>
              <a:t>Devin Silvia</a:t>
            </a: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Computational Mathematics, Science and Engineering </a:t>
            </a:r>
            <a:endParaRPr lang="en-US" sz="3300" dirty="0">
              <a:latin typeface="Arial" panose="020B0604020202020204" pitchFamily="34" charset="0"/>
              <a:ea typeface="ＭＳ Ｐゴシック" charset="-128"/>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4666268" cy="6875630"/>
          </a:xfrm>
          <a:prstGeom prst="rect">
            <a:avLst/>
          </a:prstGeom>
        </p:spPr>
      </p:pic>
      <p:sp>
        <p:nvSpPr>
          <p:cNvPr id="13" name="Title 5">
            <a:extLst>
              <a:ext uri="{FF2B5EF4-FFF2-40B4-BE49-F238E27FC236}">
                <a16:creationId xmlns:a16="http://schemas.microsoft.com/office/drawing/2014/main" id="{0BB2FB42-EAFA-84DE-F08A-C37DC9164C7D}"/>
              </a:ext>
            </a:extLst>
          </p:cNvPr>
          <p:cNvSpPr>
            <a:spLocks noGrp="1"/>
          </p:cNvSpPr>
          <p:nvPr>
            <p:ph type="ctrTitle"/>
          </p:nvPr>
        </p:nvSpPr>
        <p:spPr>
          <a:xfrm>
            <a:off x="4945987" y="755686"/>
            <a:ext cx="6274590" cy="2372421"/>
          </a:xfrm>
          <a:noFill/>
        </p:spPr>
        <p:txBody>
          <a:bodyPr>
            <a:noAutofit/>
          </a:bodyPr>
          <a:lstStyle/>
          <a:p>
            <a:pPr algn="l"/>
            <a:r>
              <a:rPr lang="en-US" sz="3600" b="1" dirty="0">
                <a:solidFill>
                  <a:srgbClr val="18453B"/>
                </a:solidFill>
                <a:latin typeface="Arial" panose="020B0604020202020204" pitchFamily="34" charset="0"/>
                <a:ea typeface="ＭＳ Ｐゴシック" charset="-128"/>
                <a:cs typeface="Arial" panose="020B0604020202020204" pitchFamily="34" charset="0"/>
              </a:rPr>
              <a:t>Norman L. and Olga K. Fritz</a:t>
            </a:r>
            <a:br>
              <a:rPr lang="en-US" sz="3600" b="1" dirty="0">
                <a:solidFill>
                  <a:srgbClr val="18453B"/>
                </a:solidFill>
                <a:latin typeface="Arial" panose="020B0604020202020204" pitchFamily="34" charset="0"/>
                <a:ea typeface="ＭＳ Ｐゴシック" charset="-128"/>
                <a:cs typeface="Arial" panose="020B0604020202020204" pitchFamily="34" charset="0"/>
              </a:rPr>
            </a:br>
            <a:r>
              <a:rPr lang="en-US" sz="3600" b="1" dirty="0">
                <a:solidFill>
                  <a:srgbClr val="18453B"/>
                </a:solidFill>
                <a:latin typeface="Arial" panose="020B0604020202020204" pitchFamily="34" charset="0"/>
                <a:ea typeface="ＭＳ Ｐゴシック" charset="-128"/>
                <a:cs typeface="Arial" panose="020B0604020202020204" pitchFamily="34" charset="0"/>
              </a:rPr>
              <a:t>Excellence-in-Teaching Award</a:t>
            </a:r>
            <a:br>
              <a:rPr lang="en-US" sz="3600" dirty="0">
                <a:solidFill>
                  <a:srgbClr val="18453B"/>
                </a:solidFill>
                <a:ea typeface="ＭＳ Ｐゴシック" charset="-128"/>
              </a:rPr>
            </a:br>
            <a:br>
              <a:rPr lang="en-US" sz="3600" dirty="0">
                <a:solidFill>
                  <a:srgbClr val="18453B"/>
                </a:solidFill>
                <a:ea typeface="ＭＳ Ｐゴシック" charset="-128"/>
              </a:rPr>
            </a:br>
            <a:r>
              <a:rPr lang="en-US" sz="3600" b="1" dirty="0">
                <a:solidFill>
                  <a:srgbClr val="18453B"/>
                </a:solidFill>
                <a:latin typeface="Arial" panose="020B0604020202020204" pitchFamily="34" charset="0"/>
                <a:ea typeface="ＭＳ Ｐゴシック" charset="-128"/>
                <a:cs typeface="Arial" panose="020B0604020202020204" pitchFamily="34" charset="0"/>
              </a:rPr>
              <a:t>2022-2023</a:t>
            </a:r>
            <a:endParaRPr lang="en-US" sz="3600" dirty="0">
              <a:solidFill>
                <a:srgbClr val="18453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07572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59030"/>
            <a:ext cx="15716250" cy="8840392"/>
          </a:xfrm>
          <a:prstGeom prst="rect">
            <a:avLst/>
          </a:prstGeom>
        </p:spPr>
      </p:pic>
      <p:sp>
        <p:nvSpPr>
          <p:cNvPr id="4" name="TextBox 3"/>
          <p:cNvSpPr txBox="1"/>
          <p:nvPr/>
        </p:nvSpPr>
        <p:spPr>
          <a:xfrm>
            <a:off x="275993" y="4199861"/>
            <a:ext cx="8856059" cy="133682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9600" baseline="30000">
                <a:solidFill>
                  <a:srgbClr val="FFFFFF"/>
                </a:solidFill>
                <a:latin typeface="Arial" panose="020B0604020202020204" pitchFamily="34" charset="0"/>
                <a:ea typeface="+mj-ea"/>
                <a:cs typeface="Arial" panose="020B0604020202020204" pitchFamily="34" charset="0"/>
              </a:rPr>
              <a:t>THANK</a:t>
            </a:r>
            <a:r>
              <a:rPr lang="en-US" sz="5400" baseline="30000">
                <a:solidFill>
                  <a:srgbClr val="FFFFFF"/>
                </a:solidFill>
                <a:latin typeface="+mj-lt"/>
                <a:ea typeface="+mj-ea"/>
                <a:cs typeface="+mj-cs"/>
              </a:rPr>
              <a:t> </a:t>
            </a:r>
            <a:r>
              <a:rPr lang="en-US" sz="9600" baseline="30000">
                <a:solidFill>
                  <a:srgbClr val="FFFFFF"/>
                </a:solidFill>
                <a:latin typeface="Arial" panose="020B0604020202020204" pitchFamily="34" charset="0"/>
                <a:ea typeface="+mj-ea"/>
                <a:cs typeface="Arial" panose="020B0604020202020204" pitchFamily="34" charset="0"/>
              </a:rPr>
              <a:t>YOU!</a:t>
            </a:r>
          </a:p>
        </p:txBody>
      </p:sp>
    </p:spTree>
    <p:extLst>
      <p:ext uri="{BB962C8B-B14F-4D97-AF65-F5344CB8AC3E}">
        <p14:creationId xmlns:p14="http://schemas.microsoft.com/office/powerpoint/2010/main" val="2416254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340" y="812811"/>
            <a:ext cx="10515600" cy="931261"/>
          </a:xfrm>
          <a:solidFill>
            <a:srgbClr val="18453B"/>
          </a:solidFill>
        </p:spPr>
        <p:txBody>
          <a:bodyPr>
            <a:normAutofit/>
          </a:bodyPr>
          <a:lstStyle/>
          <a:p>
            <a:pPr algn="ctr"/>
            <a:r>
              <a:rPr lang="en-US" dirty="0">
                <a:solidFill>
                  <a:schemeClr val="bg1"/>
                </a:solidFill>
                <a:latin typeface="Arial" panose="020B0604020202020204" pitchFamily="34" charset="0"/>
                <a:cs typeface="Arial" panose="020B0604020202020204" pitchFamily="34" charset="0"/>
              </a:rPr>
              <a:t>F&amp;A Generated</a:t>
            </a:r>
            <a:br>
              <a:rPr lang="en-US"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13/14 through </a:t>
            </a:r>
            <a:r>
              <a:rPr lang="en-US" sz="2000" dirty="0">
                <a:solidFill>
                  <a:schemeClr val="bg1"/>
                </a:solidFill>
              </a:rPr>
              <a:t>21/22</a:t>
            </a:r>
            <a:endParaRPr lang="en-US" sz="2000" dirty="0">
              <a:solidFill>
                <a:schemeClr val="bg1"/>
              </a:solidFill>
              <a:latin typeface="Arial" panose="020B0604020202020204" pitchFamily="34" charset="0"/>
              <a:cs typeface="Arial" panose="020B0604020202020204" pitchFamily="34" charset="0"/>
            </a:endParaRPr>
          </a:p>
        </p:txBody>
      </p:sp>
      <p:graphicFrame>
        <p:nvGraphicFramePr>
          <p:cNvPr id="12" name="Content Placeholder 11"/>
          <p:cNvGraphicFramePr>
            <a:graphicFrameLocks noGrp="1"/>
          </p:cNvGraphicFramePr>
          <p:nvPr>
            <p:ph idx="1"/>
          </p:nvPr>
        </p:nvGraphicFramePr>
        <p:xfrm>
          <a:off x="838200" y="1668916"/>
          <a:ext cx="10515600" cy="45080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00000000-0008-0000-0200-00002E040000}"/>
              </a:ext>
            </a:extLst>
          </p:cNvPr>
          <p:cNvGraphicFramePr>
            <a:graphicFrameLocks/>
          </p:cNvGraphicFramePr>
          <p:nvPr>
            <p:extLst>
              <p:ext uri="{D42A27DB-BD31-4B8C-83A1-F6EECF244321}">
                <p14:modId xmlns:p14="http://schemas.microsoft.com/office/powerpoint/2010/main" val="2720997619"/>
              </p:ext>
            </p:extLst>
          </p:nvPr>
        </p:nvGraphicFramePr>
        <p:xfrm>
          <a:off x="803096" y="1741906"/>
          <a:ext cx="10520432" cy="45080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428238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A8F8474-EC00-4465-B31F-43B800DEA9DA}"/>
              </a:ext>
            </a:extLst>
          </p:cNvPr>
          <p:cNvSpPr/>
          <p:nvPr/>
        </p:nvSpPr>
        <p:spPr>
          <a:xfrm>
            <a:off x="75414" y="4440025"/>
            <a:ext cx="5420413" cy="2347274"/>
          </a:xfrm>
          <a:prstGeom prst="roundRect">
            <a:avLst/>
          </a:prstGeom>
          <a:gradFill flip="none"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0" scaled="1"/>
            <a:tileRec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l="9491" r="9491"/>
          <a:stretch/>
        </p:blipFill>
        <p:spPr>
          <a:xfrm>
            <a:off x="0" y="0"/>
            <a:ext cx="12192000" cy="6858000"/>
          </a:xfrm>
          <a:prstGeom prst="rect">
            <a:avLst/>
          </a:prstGeom>
        </p:spPr>
      </p:pic>
      <p:sp>
        <p:nvSpPr>
          <p:cNvPr id="4" name="TextBox 3"/>
          <p:cNvSpPr txBox="1"/>
          <p:nvPr/>
        </p:nvSpPr>
        <p:spPr>
          <a:xfrm>
            <a:off x="-140108" y="4917271"/>
            <a:ext cx="5818220" cy="1581972"/>
          </a:xfrm>
          <a:prstGeom prst="rect">
            <a:avLst/>
          </a:prstGeom>
          <a:noFill/>
        </p:spPr>
        <p:txBody>
          <a:bodyPr wrap="square" rtlCol="0">
            <a:spAutoFit/>
          </a:bodyPr>
          <a:lstStyle/>
          <a:p>
            <a:pPr algn="ctr">
              <a:lnSpc>
                <a:spcPct val="80000"/>
              </a:lnSpc>
            </a:pPr>
            <a:r>
              <a:rPr lang="en-US" sz="6000" baseline="30000" dirty="0">
                <a:solidFill>
                  <a:srgbClr val="FFC000"/>
                </a:solidFill>
                <a:latin typeface="Gotham Bold"/>
                <a:cs typeface="Gotham Bold"/>
              </a:rPr>
              <a:t>College of Natural Science Annual Meeting</a:t>
            </a:r>
          </a:p>
          <a:p>
            <a:pPr algn="ctr">
              <a:lnSpc>
                <a:spcPct val="80000"/>
              </a:lnSpc>
            </a:pPr>
            <a:r>
              <a:rPr lang="en-US" sz="6000" baseline="30000" dirty="0">
                <a:solidFill>
                  <a:srgbClr val="FFC000"/>
                </a:solidFill>
                <a:latin typeface="Gotham Bold"/>
                <a:cs typeface="Gotham Bold"/>
              </a:rPr>
              <a:t>November 18, 2022</a:t>
            </a:r>
          </a:p>
        </p:txBody>
      </p:sp>
    </p:spTree>
    <p:extLst>
      <p:ext uri="{BB962C8B-B14F-4D97-AF65-F5344CB8AC3E}">
        <p14:creationId xmlns:p14="http://schemas.microsoft.com/office/powerpoint/2010/main" val="895118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171823"/>
          </a:xfrm>
          <a:solidFill>
            <a:srgbClr val="18453B"/>
          </a:solidFill>
        </p:spPr>
        <p:txBody>
          <a:bodyPr anchor="b">
            <a:normAutofit/>
          </a:bodyPr>
          <a:lstStyle/>
          <a:p>
            <a:pPr algn="ctr"/>
            <a:r>
              <a:rPr lang="en-US">
                <a:latin typeface="Arial" panose="020B0604020202020204" pitchFamily="34" charset="0"/>
                <a:cs typeface="Arial" panose="020B0604020202020204" pitchFamily="34" charset="0"/>
              </a:rPr>
              <a:t> </a:t>
            </a:r>
            <a:r>
              <a:rPr lang="en-US" sz="3600">
                <a:solidFill>
                  <a:schemeClr val="bg1"/>
                </a:solidFill>
              </a:rPr>
              <a:t>Department</a:t>
            </a:r>
            <a:r>
              <a:rPr lang="en-US" sz="3600">
                <a:solidFill>
                  <a:schemeClr val="bg1"/>
                </a:solidFill>
                <a:latin typeface="Arial" panose="020B0604020202020204" pitchFamily="34" charset="0"/>
                <a:cs typeface="Arial" panose="020B0604020202020204" pitchFamily="34" charset="0"/>
              </a:rPr>
              <a:t> Leadership</a:t>
            </a:r>
            <a:br>
              <a:rPr lang="en-US" sz="3600">
                <a:solidFill>
                  <a:schemeClr val="bg1"/>
                </a:solidFill>
                <a:latin typeface="Arial" panose="020B0604020202020204" pitchFamily="34" charset="0"/>
                <a:cs typeface="Arial" panose="020B0604020202020204" pitchFamily="34" charset="0"/>
              </a:rPr>
            </a:br>
            <a:r>
              <a:rPr lang="en-US" sz="3600">
                <a:solidFill>
                  <a:schemeClr val="bg1"/>
                </a:solidFill>
                <a:latin typeface="Arial" panose="020B0604020202020204" pitchFamily="34" charset="0"/>
                <a:cs typeface="Arial" panose="020B0604020202020204" pitchFamily="34" charset="0"/>
              </a:rPr>
              <a:t> Changes</a:t>
            </a:r>
          </a:p>
        </p:txBody>
      </p:sp>
      <p:sp>
        <p:nvSpPr>
          <p:cNvPr id="3" name="Content Placeholder 2"/>
          <p:cNvSpPr>
            <a:spLocks noGrp="1"/>
          </p:cNvSpPr>
          <p:nvPr>
            <p:ph idx="1"/>
          </p:nvPr>
        </p:nvSpPr>
        <p:spPr>
          <a:xfrm>
            <a:off x="4526791" y="2183579"/>
            <a:ext cx="6254702" cy="2873332"/>
          </a:xfrm>
        </p:spPr>
        <p:txBody>
          <a:bodyPr>
            <a:normAutofit/>
          </a:bodyPr>
          <a:lstStyle/>
          <a:p>
            <a:pPr marL="457200" lvl="1" indent="0">
              <a:buNone/>
            </a:pPr>
            <a:endParaRPr lang="en-US" b="1" dirty="0"/>
          </a:p>
          <a:p>
            <a:pPr marL="457200" lvl="1" indent="0">
              <a:buNone/>
            </a:pPr>
            <a:r>
              <a:rPr lang="en-US" sz="3200" b="1" dirty="0"/>
              <a:t>Tim Zacharewski</a:t>
            </a:r>
          </a:p>
          <a:p>
            <a:pPr marL="457200" lvl="1" indent="0">
              <a:buNone/>
            </a:pPr>
            <a:r>
              <a:rPr lang="en-US" sz="2800" dirty="0"/>
              <a:t>Interim Chair </a:t>
            </a:r>
          </a:p>
          <a:p>
            <a:pPr marL="457200" lvl="1" indent="0">
              <a:buNone/>
            </a:pPr>
            <a:r>
              <a:rPr lang="en-US" sz="2800" dirty="0"/>
              <a:t>Department Biochemistry and Molecular Biology</a:t>
            </a:r>
          </a:p>
          <a:p>
            <a:pPr lvl="1"/>
            <a:endParaRPr lang="en-US" b="1" dirty="0"/>
          </a:p>
          <a:p>
            <a:pPr lvl="1"/>
            <a:endParaRPr lang="en-US" b="1" dirty="0"/>
          </a:p>
          <a:p>
            <a:pPr lvl="1"/>
            <a:endParaRPr lang="en-US" b="1" dirty="0"/>
          </a:p>
          <a:p>
            <a:pPr marL="457200" lvl="1" indent="0">
              <a:buNone/>
            </a:pPr>
            <a:endParaRPr lang="en-US" b="1" dirty="0"/>
          </a:p>
          <a:p>
            <a:pPr marL="457200" lvl="1" indent="0">
              <a:buNone/>
            </a:pPr>
            <a:endParaRPr lang="en-US" b="1" dirty="0"/>
          </a:p>
        </p:txBody>
      </p:sp>
      <p:pic>
        <p:nvPicPr>
          <p:cNvPr id="6" name="Picture 5">
            <a:extLst>
              <a:ext uri="{FF2B5EF4-FFF2-40B4-BE49-F238E27FC236}">
                <a16:creationId xmlns:a16="http://schemas.microsoft.com/office/drawing/2014/main" id="{5DA09968-7143-4F32-81FF-27A068AD825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07485" y="1265129"/>
            <a:ext cx="3258301" cy="45819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141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171823"/>
          </a:xfrm>
          <a:solidFill>
            <a:srgbClr val="18453B"/>
          </a:solidFill>
        </p:spPr>
        <p:txBody>
          <a:bodyPr anchor="b">
            <a:normAutofit/>
          </a:bodyPr>
          <a:lstStyle/>
          <a:p>
            <a:pPr algn="ctr"/>
            <a:r>
              <a:rPr lang="en-US">
                <a:latin typeface="Arial" panose="020B0604020202020204" pitchFamily="34" charset="0"/>
                <a:cs typeface="Arial" panose="020B0604020202020204" pitchFamily="34" charset="0"/>
              </a:rPr>
              <a:t> </a:t>
            </a:r>
            <a:r>
              <a:rPr lang="en-US" sz="3600">
                <a:solidFill>
                  <a:schemeClr val="bg1"/>
                </a:solidFill>
              </a:rPr>
              <a:t>Department</a:t>
            </a:r>
            <a:r>
              <a:rPr lang="en-US" sz="3600">
                <a:solidFill>
                  <a:schemeClr val="bg1"/>
                </a:solidFill>
                <a:latin typeface="Arial" panose="020B0604020202020204" pitchFamily="34" charset="0"/>
                <a:cs typeface="Arial" panose="020B0604020202020204" pitchFamily="34" charset="0"/>
              </a:rPr>
              <a:t> Leadership</a:t>
            </a:r>
            <a:br>
              <a:rPr lang="en-US" sz="3600">
                <a:solidFill>
                  <a:schemeClr val="bg1"/>
                </a:solidFill>
                <a:latin typeface="Arial" panose="020B0604020202020204" pitchFamily="34" charset="0"/>
                <a:cs typeface="Arial" panose="020B0604020202020204" pitchFamily="34" charset="0"/>
              </a:rPr>
            </a:br>
            <a:r>
              <a:rPr lang="en-US" sz="3600">
                <a:solidFill>
                  <a:schemeClr val="bg1"/>
                </a:solidFill>
                <a:latin typeface="Arial" panose="020B0604020202020204" pitchFamily="34" charset="0"/>
                <a:cs typeface="Arial" panose="020B0604020202020204" pitchFamily="34" charset="0"/>
              </a:rPr>
              <a:t> Changes</a:t>
            </a:r>
          </a:p>
        </p:txBody>
      </p:sp>
      <p:sp>
        <p:nvSpPr>
          <p:cNvPr id="3" name="Content Placeholder 2"/>
          <p:cNvSpPr>
            <a:spLocks noGrp="1"/>
          </p:cNvSpPr>
          <p:nvPr>
            <p:ph idx="1"/>
          </p:nvPr>
        </p:nvSpPr>
        <p:spPr>
          <a:xfrm>
            <a:off x="4489213" y="2183578"/>
            <a:ext cx="5510884" cy="2238793"/>
          </a:xfrm>
        </p:spPr>
        <p:txBody>
          <a:bodyPr>
            <a:normAutofit/>
          </a:bodyPr>
          <a:lstStyle/>
          <a:p>
            <a:pPr marL="457200" lvl="1" indent="0">
              <a:buNone/>
            </a:pPr>
            <a:endParaRPr lang="en-US" b="1" dirty="0"/>
          </a:p>
          <a:p>
            <a:pPr marL="457200" lvl="1" indent="0">
              <a:buNone/>
            </a:pPr>
            <a:r>
              <a:rPr lang="en-US" sz="3200" b="1" dirty="0"/>
              <a:t>Jeff Freymueller</a:t>
            </a:r>
          </a:p>
          <a:p>
            <a:pPr marL="457200" lvl="1" indent="0">
              <a:buNone/>
            </a:pPr>
            <a:r>
              <a:rPr lang="en-US" sz="2800" dirty="0"/>
              <a:t>Chair </a:t>
            </a:r>
          </a:p>
          <a:p>
            <a:pPr marL="457200" lvl="1" indent="0">
              <a:buNone/>
            </a:pPr>
            <a:r>
              <a:rPr lang="en-US" sz="2800" dirty="0"/>
              <a:t>Department of Earth and Environmental Sciences</a:t>
            </a:r>
          </a:p>
          <a:p>
            <a:pPr lvl="1"/>
            <a:endParaRPr lang="en-US" b="1" dirty="0"/>
          </a:p>
          <a:p>
            <a:pPr lvl="1"/>
            <a:endParaRPr lang="en-US" b="1" dirty="0"/>
          </a:p>
          <a:p>
            <a:pPr lvl="1"/>
            <a:endParaRPr lang="en-US" b="1" dirty="0"/>
          </a:p>
          <a:p>
            <a:pPr lvl="1"/>
            <a:endParaRPr lang="en-US" b="1" dirty="0"/>
          </a:p>
          <a:p>
            <a:pPr marL="457200" lvl="1" indent="0">
              <a:buNone/>
            </a:pPr>
            <a:endParaRPr lang="en-US" b="1" dirty="0"/>
          </a:p>
        </p:txBody>
      </p:sp>
      <p:pic>
        <p:nvPicPr>
          <p:cNvPr id="6" name="Picture 5">
            <a:extLst>
              <a:ext uri="{FF2B5EF4-FFF2-40B4-BE49-F238E27FC236}">
                <a16:creationId xmlns:a16="http://schemas.microsoft.com/office/drawing/2014/main" id="{5DA09968-7143-4F32-81FF-27A068AD825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97283" y="1238277"/>
            <a:ext cx="3317232" cy="46501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9324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171823"/>
          </a:xfrm>
          <a:solidFill>
            <a:srgbClr val="18453B"/>
          </a:solidFill>
        </p:spPr>
        <p:txBody>
          <a:bodyPr anchor="b">
            <a:normAutofit/>
          </a:bodyPr>
          <a:lstStyle/>
          <a:p>
            <a:pPr algn="ctr"/>
            <a:r>
              <a:rPr lang="en-US">
                <a:latin typeface="Arial" panose="020B0604020202020204" pitchFamily="34" charset="0"/>
                <a:cs typeface="Arial" panose="020B0604020202020204" pitchFamily="34" charset="0"/>
              </a:rPr>
              <a:t> </a:t>
            </a:r>
            <a:r>
              <a:rPr lang="en-US" sz="3600">
                <a:solidFill>
                  <a:schemeClr val="bg1"/>
                </a:solidFill>
              </a:rPr>
              <a:t>Department</a:t>
            </a:r>
            <a:r>
              <a:rPr lang="en-US" sz="3600">
                <a:solidFill>
                  <a:schemeClr val="bg1"/>
                </a:solidFill>
                <a:latin typeface="Arial" panose="020B0604020202020204" pitchFamily="34" charset="0"/>
                <a:cs typeface="Arial" panose="020B0604020202020204" pitchFamily="34" charset="0"/>
              </a:rPr>
              <a:t> Leadership</a:t>
            </a:r>
            <a:br>
              <a:rPr lang="en-US" sz="3600">
                <a:solidFill>
                  <a:schemeClr val="bg1"/>
                </a:solidFill>
                <a:latin typeface="Arial" panose="020B0604020202020204" pitchFamily="34" charset="0"/>
                <a:cs typeface="Arial" panose="020B0604020202020204" pitchFamily="34" charset="0"/>
              </a:rPr>
            </a:br>
            <a:r>
              <a:rPr lang="en-US" sz="3600">
                <a:solidFill>
                  <a:schemeClr val="bg1"/>
                </a:solidFill>
                <a:latin typeface="Arial" panose="020B0604020202020204" pitchFamily="34" charset="0"/>
                <a:cs typeface="Arial" panose="020B0604020202020204" pitchFamily="34" charset="0"/>
              </a:rPr>
              <a:t> Changes</a:t>
            </a:r>
          </a:p>
        </p:txBody>
      </p:sp>
      <p:sp>
        <p:nvSpPr>
          <p:cNvPr id="3" name="Content Placeholder 2"/>
          <p:cNvSpPr>
            <a:spLocks noGrp="1"/>
          </p:cNvSpPr>
          <p:nvPr>
            <p:ph idx="1"/>
          </p:nvPr>
        </p:nvSpPr>
        <p:spPr>
          <a:xfrm>
            <a:off x="4485113" y="2183579"/>
            <a:ext cx="5857059" cy="2325792"/>
          </a:xfrm>
        </p:spPr>
        <p:txBody>
          <a:bodyPr>
            <a:normAutofit/>
          </a:bodyPr>
          <a:lstStyle/>
          <a:p>
            <a:pPr marL="457200" lvl="1" indent="0">
              <a:buNone/>
            </a:pPr>
            <a:endParaRPr lang="en-US" b="1" dirty="0"/>
          </a:p>
          <a:p>
            <a:pPr marL="457200" lvl="1" indent="0">
              <a:buNone/>
            </a:pPr>
            <a:r>
              <a:rPr lang="en-US" sz="3200" b="1" dirty="0"/>
              <a:t>Jeff Schenker</a:t>
            </a:r>
          </a:p>
          <a:p>
            <a:pPr marL="457200" lvl="1" indent="0">
              <a:buNone/>
            </a:pPr>
            <a:r>
              <a:rPr lang="en-US" sz="2800" dirty="0"/>
              <a:t>Chair </a:t>
            </a:r>
          </a:p>
          <a:p>
            <a:pPr marL="457200" lvl="1" indent="0">
              <a:buNone/>
            </a:pPr>
            <a:r>
              <a:rPr lang="en-US" sz="2800" dirty="0"/>
              <a:t>Department of Mathematics</a:t>
            </a:r>
          </a:p>
          <a:p>
            <a:pPr lvl="1"/>
            <a:endParaRPr lang="en-US" b="1" dirty="0"/>
          </a:p>
          <a:p>
            <a:pPr lvl="1"/>
            <a:endParaRPr lang="en-US" b="1" dirty="0"/>
          </a:p>
          <a:p>
            <a:pPr lvl="1"/>
            <a:endParaRPr lang="en-US" b="1" dirty="0"/>
          </a:p>
          <a:p>
            <a:pPr lvl="1"/>
            <a:endParaRPr lang="en-US" b="1" dirty="0"/>
          </a:p>
          <a:p>
            <a:pPr marL="457200" lvl="1" indent="0">
              <a:buNone/>
            </a:pPr>
            <a:endParaRPr lang="en-US" b="1" dirty="0"/>
          </a:p>
        </p:txBody>
      </p:sp>
      <p:pic>
        <p:nvPicPr>
          <p:cNvPr id="6" name="Picture 5">
            <a:extLst>
              <a:ext uri="{FF2B5EF4-FFF2-40B4-BE49-F238E27FC236}">
                <a16:creationId xmlns:a16="http://schemas.microsoft.com/office/drawing/2014/main" id="{5DA09968-7143-4F32-81FF-27A068AD825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14882" y="1211155"/>
            <a:ext cx="3347307" cy="46742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9473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171823"/>
          </a:xfrm>
          <a:solidFill>
            <a:srgbClr val="18453B"/>
          </a:solidFill>
        </p:spPr>
        <p:txBody>
          <a:bodyPr anchor="b">
            <a:normAutofit/>
          </a:bodyPr>
          <a:lstStyle/>
          <a:p>
            <a:pPr algn="ctr"/>
            <a:r>
              <a:rPr lang="en-US">
                <a:latin typeface="Arial" panose="020B0604020202020204" pitchFamily="34" charset="0"/>
                <a:cs typeface="Arial" panose="020B0604020202020204" pitchFamily="34" charset="0"/>
              </a:rPr>
              <a:t> </a:t>
            </a:r>
            <a:r>
              <a:rPr lang="en-US" sz="3600">
                <a:solidFill>
                  <a:schemeClr val="bg1"/>
                </a:solidFill>
              </a:rPr>
              <a:t>Department</a:t>
            </a:r>
            <a:r>
              <a:rPr lang="en-US" sz="3600">
                <a:solidFill>
                  <a:schemeClr val="bg1"/>
                </a:solidFill>
                <a:latin typeface="Arial" panose="020B0604020202020204" pitchFamily="34" charset="0"/>
                <a:cs typeface="Arial" panose="020B0604020202020204" pitchFamily="34" charset="0"/>
              </a:rPr>
              <a:t> Leadership</a:t>
            </a:r>
            <a:br>
              <a:rPr lang="en-US" sz="3600">
                <a:solidFill>
                  <a:schemeClr val="bg1"/>
                </a:solidFill>
                <a:latin typeface="Arial" panose="020B0604020202020204" pitchFamily="34" charset="0"/>
                <a:cs typeface="Arial" panose="020B0604020202020204" pitchFamily="34" charset="0"/>
              </a:rPr>
            </a:br>
            <a:r>
              <a:rPr lang="en-US" sz="3600">
                <a:solidFill>
                  <a:schemeClr val="bg1"/>
                </a:solidFill>
                <a:latin typeface="Arial" panose="020B0604020202020204" pitchFamily="34" charset="0"/>
                <a:cs typeface="Arial" panose="020B0604020202020204" pitchFamily="34" charset="0"/>
              </a:rPr>
              <a:t> Changes</a:t>
            </a:r>
          </a:p>
        </p:txBody>
      </p:sp>
      <p:sp>
        <p:nvSpPr>
          <p:cNvPr id="3" name="Content Placeholder 2"/>
          <p:cNvSpPr>
            <a:spLocks noGrp="1"/>
          </p:cNvSpPr>
          <p:nvPr>
            <p:ph idx="1"/>
          </p:nvPr>
        </p:nvSpPr>
        <p:spPr>
          <a:xfrm>
            <a:off x="4476915" y="2233683"/>
            <a:ext cx="5857059" cy="2325792"/>
          </a:xfrm>
        </p:spPr>
        <p:txBody>
          <a:bodyPr>
            <a:normAutofit/>
          </a:bodyPr>
          <a:lstStyle/>
          <a:p>
            <a:pPr marL="457200" lvl="1" indent="0">
              <a:buNone/>
            </a:pPr>
            <a:endParaRPr lang="en-US" b="1" dirty="0"/>
          </a:p>
          <a:p>
            <a:pPr marL="457200" lvl="1" indent="0">
              <a:buNone/>
            </a:pPr>
            <a:r>
              <a:rPr lang="en-US" sz="3200" b="1" dirty="0"/>
              <a:t>Karl Olson</a:t>
            </a:r>
          </a:p>
          <a:p>
            <a:pPr marL="457200" lvl="1" indent="0">
              <a:buNone/>
            </a:pPr>
            <a:r>
              <a:rPr lang="en-US" sz="2800" dirty="0"/>
              <a:t>Interim Chair </a:t>
            </a:r>
          </a:p>
          <a:p>
            <a:pPr marL="457200" lvl="1" indent="0">
              <a:buNone/>
            </a:pPr>
            <a:r>
              <a:rPr lang="en-US" sz="2800" dirty="0"/>
              <a:t>Department of Physiology</a:t>
            </a:r>
          </a:p>
          <a:p>
            <a:pPr marL="457200" lvl="1" indent="0">
              <a:buNone/>
            </a:pPr>
            <a:endParaRPr lang="en-US" b="1" dirty="0"/>
          </a:p>
          <a:p>
            <a:pPr lvl="1"/>
            <a:endParaRPr lang="en-US" b="1" dirty="0"/>
          </a:p>
          <a:p>
            <a:pPr lvl="1"/>
            <a:endParaRPr lang="en-US" b="1" dirty="0"/>
          </a:p>
          <a:p>
            <a:pPr lvl="1"/>
            <a:endParaRPr lang="en-US" b="1" dirty="0"/>
          </a:p>
          <a:p>
            <a:pPr marL="457200" lvl="1" indent="0">
              <a:buNone/>
            </a:pPr>
            <a:endParaRPr lang="en-US" b="1" dirty="0"/>
          </a:p>
        </p:txBody>
      </p:sp>
      <p:pic>
        <p:nvPicPr>
          <p:cNvPr id="6" name="Picture 5">
            <a:extLst>
              <a:ext uri="{FF2B5EF4-FFF2-40B4-BE49-F238E27FC236}">
                <a16:creationId xmlns:a16="http://schemas.microsoft.com/office/drawing/2014/main" id="{5DA09968-7143-4F32-81FF-27A068AD825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98869" y="1314295"/>
            <a:ext cx="3220452" cy="45193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9561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171823"/>
          </a:xfrm>
          <a:solidFill>
            <a:srgbClr val="18453B"/>
          </a:solidFill>
        </p:spPr>
        <p:txBody>
          <a:bodyPr anchor="b">
            <a:normAutofit/>
          </a:bodyPr>
          <a:lstStyle/>
          <a:p>
            <a:pPr algn="ctr"/>
            <a:r>
              <a:rPr lang="en-US" dirty="0">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Program</a:t>
            </a:r>
            <a:r>
              <a:rPr lang="en-US" sz="3600" dirty="0">
                <a:solidFill>
                  <a:schemeClr val="bg1"/>
                </a:solidFill>
                <a:latin typeface="Arial" panose="020B0604020202020204" pitchFamily="34" charset="0"/>
                <a:cs typeface="Arial" panose="020B0604020202020204" pitchFamily="34" charset="0"/>
              </a:rPr>
              <a:t> Leadership</a:t>
            </a:r>
            <a:br>
              <a:rPr lang="en-US" sz="3600" dirty="0">
                <a:solidFill>
                  <a:schemeClr val="bg1"/>
                </a:solidFill>
                <a:latin typeface="Arial" panose="020B0604020202020204" pitchFamily="34" charset="0"/>
                <a:cs typeface="Arial" panose="020B0604020202020204" pitchFamily="34" charset="0"/>
              </a:rPr>
            </a:br>
            <a:r>
              <a:rPr lang="en-US" sz="3600" dirty="0">
                <a:solidFill>
                  <a:schemeClr val="bg1"/>
                </a:solidFill>
                <a:latin typeface="Arial" panose="020B0604020202020204" pitchFamily="34" charset="0"/>
                <a:cs typeface="Arial" panose="020B0604020202020204" pitchFamily="34" charset="0"/>
              </a:rPr>
              <a:t> Changes</a:t>
            </a:r>
          </a:p>
        </p:txBody>
      </p:sp>
      <p:sp>
        <p:nvSpPr>
          <p:cNvPr id="3" name="Content Placeholder 2"/>
          <p:cNvSpPr>
            <a:spLocks noGrp="1"/>
          </p:cNvSpPr>
          <p:nvPr>
            <p:ph idx="1"/>
          </p:nvPr>
        </p:nvSpPr>
        <p:spPr>
          <a:xfrm>
            <a:off x="4552071" y="2233683"/>
            <a:ext cx="5857059" cy="2325792"/>
          </a:xfrm>
        </p:spPr>
        <p:txBody>
          <a:bodyPr>
            <a:normAutofit/>
          </a:bodyPr>
          <a:lstStyle/>
          <a:p>
            <a:pPr marL="457200" lvl="1" indent="0">
              <a:buNone/>
            </a:pPr>
            <a:endParaRPr lang="en-US" b="1" dirty="0"/>
          </a:p>
          <a:p>
            <a:pPr marL="457200" lvl="1" indent="0">
              <a:buNone/>
            </a:pPr>
            <a:r>
              <a:rPr lang="en-US" sz="3200" b="1" dirty="0"/>
              <a:t>Albert Cohen</a:t>
            </a:r>
          </a:p>
          <a:p>
            <a:pPr marL="457200" lvl="1" indent="0">
              <a:buNone/>
            </a:pPr>
            <a:r>
              <a:rPr lang="en-US" sz="2800" dirty="0"/>
              <a:t>Director </a:t>
            </a:r>
          </a:p>
          <a:p>
            <a:pPr marL="457200" lvl="1" indent="0">
              <a:buNone/>
            </a:pPr>
            <a:r>
              <a:rPr lang="en-US" sz="2800" dirty="0"/>
              <a:t>Actuarial Science Program</a:t>
            </a:r>
          </a:p>
          <a:p>
            <a:pPr marL="457200" lvl="1" indent="0">
              <a:buNone/>
            </a:pPr>
            <a:endParaRPr lang="en-US" b="1" dirty="0"/>
          </a:p>
          <a:p>
            <a:pPr lvl="1"/>
            <a:endParaRPr lang="en-US" b="1" dirty="0"/>
          </a:p>
          <a:p>
            <a:pPr lvl="1"/>
            <a:endParaRPr lang="en-US" b="1" dirty="0"/>
          </a:p>
          <a:p>
            <a:pPr lvl="1"/>
            <a:endParaRPr lang="en-US" b="1" dirty="0"/>
          </a:p>
          <a:p>
            <a:pPr marL="457200" lvl="1" indent="0">
              <a:buNone/>
            </a:pPr>
            <a:endParaRPr lang="en-US" b="1" dirty="0"/>
          </a:p>
        </p:txBody>
      </p:sp>
      <p:pic>
        <p:nvPicPr>
          <p:cNvPr id="6" name="Picture 5">
            <a:extLst>
              <a:ext uri="{FF2B5EF4-FFF2-40B4-BE49-F238E27FC236}">
                <a16:creationId xmlns:a16="http://schemas.microsoft.com/office/drawing/2014/main" id="{5DA09968-7143-4F32-81FF-27A068AD825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99633" y="1320358"/>
            <a:ext cx="3218923" cy="45072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07462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171823"/>
          </a:xfrm>
          <a:solidFill>
            <a:srgbClr val="18453B"/>
          </a:solidFill>
        </p:spPr>
        <p:txBody>
          <a:bodyPr anchor="b">
            <a:normAutofit/>
          </a:bodyPr>
          <a:lstStyle/>
          <a:p>
            <a:pPr algn="ctr"/>
            <a:r>
              <a:rPr lang="en-US" dirty="0">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Program</a:t>
            </a:r>
            <a:r>
              <a:rPr lang="en-US" sz="3600" dirty="0">
                <a:solidFill>
                  <a:schemeClr val="bg1"/>
                </a:solidFill>
                <a:latin typeface="Arial" panose="020B0604020202020204" pitchFamily="34" charset="0"/>
                <a:cs typeface="Arial" panose="020B0604020202020204" pitchFamily="34" charset="0"/>
              </a:rPr>
              <a:t> Leadership</a:t>
            </a:r>
            <a:br>
              <a:rPr lang="en-US" sz="3600" dirty="0">
                <a:solidFill>
                  <a:schemeClr val="bg1"/>
                </a:solidFill>
                <a:latin typeface="Arial" panose="020B0604020202020204" pitchFamily="34" charset="0"/>
                <a:cs typeface="Arial" panose="020B0604020202020204" pitchFamily="34" charset="0"/>
              </a:rPr>
            </a:br>
            <a:r>
              <a:rPr lang="en-US" sz="3600" dirty="0">
                <a:solidFill>
                  <a:schemeClr val="bg1"/>
                </a:solidFill>
                <a:latin typeface="Arial" panose="020B0604020202020204" pitchFamily="34" charset="0"/>
                <a:cs typeface="Arial" panose="020B0604020202020204" pitchFamily="34" charset="0"/>
              </a:rPr>
              <a:t> Changes</a:t>
            </a:r>
          </a:p>
        </p:txBody>
      </p:sp>
      <p:sp>
        <p:nvSpPr>
          <p:cNvPr id="3" name="Content Placeholder 2"/>
          <p:cNvSpPr>
            <a:spLocks noGrp="1"/>
          </p:cNvSpPr>
          <p:nvPr>
            <p:ph idx="1"/>
          </p:nvPr>
        </p:nvSpPr>
        <p:spPr>
          <a:xfrm>
            <a:off x="4552071" y="2233683"/>
            <a:ext cx="5857059" cy="2325792"/>
          </a:xfrm>
        </p:spPr>
        <p:txBody>
          <a:bodyPr>
            <a:normAutofit/>
          </a:bodyPr>
          <a:lstStyle/>
          <a:p>
            <a:pPr marL="457200" lvl="1" indent="0">
              <a:buNone/>
            </a:pPr>
            <a:endParaRPr lang="en-US" b="1" dirty="0"/>
          </a:p>
          <a:p>
            <a:pPr marL="457200" lvl="1" indent="0">
              <a:buNone/>
            </a:pPr>
            <a:r>
              <a:rPr lang="en-US" sz="3200" b="1" dirty="0"/>
              <a:t>Beth </a:t>
            </a:r>
            <a:r>
              <a:rPr lang="en-US" sz="3200" b="1" dirty="0" err="1"/>
              <a:t>Herbel</a:t>
            </a:r>
            <a:r>
              <a:rPr lang="en-US" sz="3200" b="1" dirty="0"/>
              <a:t>-Eisenmann</a:t>
            </a:r>
          </a:p>
          <a:p>
            <a:pPr marL="457200" lvl="1" indent="0">
              <a:buNone/>
            </a:pPr>
            <a:r>
              <a:rPr lang="en-US" sz="2800" dirty="0"/>
              <a:t>Director </a:t>
            </a:r>
          </a:p>
          <a:p>
            <a:pPr marL="457200" lvl="1" indent="0">
              <a:buNone/>
            </a:pPr>
            <a:r>
              <a:rPr lang="en-US" sz="2800" dirty="0"/>
              <a:t>Program in Mathematics Education</a:t>
            </a:r>
          </a:p>
          <a:p>
            <a:pPr marL="457200" lvl="1" indent="0">
              <a:buNone/>
            </a:pPr>
            <a:endParaRPr lang="en-US" b="1" dirty="0"/>
          </a:p>
          <a:p>
            <a:pPr lvl="1"/>
            <a:endParaRPr lang="en-US" b="1" dirty="0"/>
          </a:p>
          <a:p>
            <a:pPr lvl="1"/>
            <a:endParaRPr lang="en-US" b="1" dirty="0"/>
          </a:p>
          <a:p>
            <a:pPr lvl="1"/>
            <a:endParaRPr lang="en-US" b="1" dirty="0"/>
          </a:p>
          <a:p>
            <a:pPr marL="457200" lvl="1" indent="0">
              <a:buNone/>
            </a:pPr>
            <a:endParaRPr lang="en-US" b="1" dirty="0"/>
          </a:p>
        </p:txBody>
      </p:sp>
      <p:pic>
        <p:nvPicPr>
          <p:cNvPr id="6" name="Picture 5">
            <a:extLst>
              <a:ext uri="{FF2B5EF4-FFF2-40B4-BE49-F238E27FC236}">
                <a16:creationId xmlns:a16="http://schemas.microsoft.com/office/drawing/2014/main" id="{5DA09968-7143-4F32-81FF-27A068AD825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06367" y="1283155"/>
            <a:ext cx="3205454" cy="45064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5449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171823"/>
          </a:xfrm>
          <a:solidFill>
            <a:srgbClr val="18453B"/>
          </a:solidFill>
        </p:spPr>
        <p:txBody>
          <a:bodyPr anchor="b">
            <a:normAutofit/>
          </a:bodyPr>
          <a:lstStyle/>
          <a:p>
            <a:pPr algn="ctr"/>
            <a:r>
              <a:rPr lang="en-US" dirty="0">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Program</a:t>
            </a:r>
            <a:r>
              <a:rPr lang="en-US" sz="3600" dirty="0">
                <a:solidFill>
                  <a:schemeClr val="bg1"/>
                </a:solidFill>
                <a:latin typeface="Arial" panose="020B0604020202020204" pitchFamily="34" charset="0"/>
                <a:cs typeface="Arial" panose="020B0604020202020204" pitchFamily="34" charset="0"/>
              </a:rPr>
              <a:t> Leadership</a:t>
            </a:r>
            <a:br>
              <a:rPr lang="en-US" sz="3600" dirty="0">
                <a:solidFill>
                  <a:schemeClr val="bg1"/>
                </a:solidFill>
                <a:latin typeface="Arial" panose="020B0604020202020204" pitchFamily="34" charset="0"/>
                <a:cs typeface="Arial" panose="020B0604020202020204" pitchFamily="34" charset="0"/>
              </a:rPr>
            </a:br>
            <a:r>
              <a:rPr lang="en-US" sz="3600" dirty="0">
                <a:solidFill>
                  <a:schemeClr val="bg1"/>
                </a:solidFill>
                <a:latin typeface="Arial" panose="020B0604020202020204" pitchFamily="34" charset="0"/>
                <a:cs typeface="Arial" panose="020B0604020202020204" pitchFamily="34" charset="0"/>
              </a:rPr>
              <a:t> Changes</a:t>
            </a:r>
          </a:p>
        </p:txBody>
      </p:sp>
      <p:sp>
        <p:nvSpPr>
          <p:cNvPr id="3" name="Content Placeholder 2"/>
          <p:cNvSpPr>
            <a:spLocks noGrp="1"/>
          </p:cNvSpPr>
          <p:nvPr>
            <p:ph idx="1"/>
          </p:nvPr>
        </p:nvSpPr>
        <p:spPr>
          <a:xfrm>
            <a:off x="4552071" y="2233683"/>
            <a:ext cx="5857059" cy="2325792"/>
          </a:xfrm>
        </p:spPr>
        <p:txBody>
          <a:bodyPr>
            <a:normAutofit/>
          </a:bodyPr>
          <a:lstStyle/>
          <a:p>
            <a:pPr marL="457200" lvl="1" indent="0">
              <a:buNone/>
            </a:pPr>
            <a:endParaRPr lang="en-US" b="1" dirty="0"/>
          </a:p>
          <a:p>
            <a:pPr marL="457200" lvl="1" indent="0">
              <a:buNone/>
            </a:pPr>
            <a:r>
              <a:rPr lang="en-US" sz="3200" b="1" dirty="0"/>
              <a:t>Jianping Hu</a:t>
            </a:r>
          </a:p>
          <a:p>
            <a:pPr marL="457200" lvl="1" indent="0">
              <a:buNone/>
            </a:pPr>
            <a:r>
              <a:rPr lang="en-US" sz="2800" dirty="0"/>
              <a:t>Director </a:t>
            </a:r>
          </a:p>
          <a:p>
            <a:pPr marL="457200" lvl="1" indent="0">
              <a:buNone/>
            </a:pPr>
            <a:r>
              <a:rPr lang="en-US" sz="2800" dirty="0"/>
              <a:t>Molecular Plant Sciences</a:t>
            </a:r>
          </a:p>
          <a:p>
            <a:pPr marL="457200" lvl="1" indent="0">
              <a:buNone/>
            </a:pPr>
            <a:endParaRPr lang="en-US" b="1" dirty="0"/>
          </a:p>
          <a:p>
            <a:pPr lvl="1"/>
            <a:endParaRPr lang="en-US" b="1" dirty="0"/>
          </a:p>
          <a:p>
            <a:pPr lvl="1"/>
            <a:endParaRPr lang="en-US" b="1" dirty="0"/>
          </a:p>
          <a:p>
            <a:pPr lvl="1"/>
            <a:endParaRPr lang="en-US" b="1" dirty="0"/>
          </a:p>
          <a:p>
            <a:pPr marL="457200" lvl="1" indent="0">
              <a:buNone/>
            </a:pPr>
            <a:endParaRPr lang="en-US" b="1" dirty="0"/>
          </a:p>
        </p:txBody>
      </p:sp>
      <p:pic>
        <p:nvPicPr>
          <p:cNvPr id="6" name="Picture 5">
            <a:extLst>
              <a:ext uri="{FF2B5EF4-FFF2-40B4-BE49-F238E27FC236}">
                <a16:creationId xmlns:a16="http://schemas.microsoft.com/office/drawing/2014/main" id="{5DA09968-7143-4F32-81FF-27A068AD825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99633" y="1320733"/>
            <a:ext cx="3218923" cy="45064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3244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171823"/>
          </a:xfrm>
          <a:solidFill>
            <a:srgbClr val="18453B"/>
          </a:solidFill>
        </p:spPr>
        <p:txBody>
          <a:bodyPr anchor="b">
            <a:normAutofit/>
          </a:bodyPr>
          <a:lstStyle/>
          <a:p>
            <a:pPr algn="ctr"/>
            <a:r>
              <a:rPr lang="en-US" dirty="0">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Program</a:t>
            </a:r>
            <a:r>
              <a:rPr lang="en-US" sz="3600" dirty="0">
                <a:solidFill>
                  <a:schemeClr val="bg1"/>
                </a:solidFill>
                <a:latin typeface="Arial" panose="020B0604020202020204" pitchFamily="34" charset="0"/>
                <a:cs typeface="Arial" panose="020B0604020202020204" pitchFamily="34" charset="0"/>
              </a:rPr>
              <a:t> Leadership</a:t>
            </a:r>
            <a:br>
              <a:rPr lang="en-US" sz="3600" dirty="0">
                <a:solidFill>
                  <a:schemeClr val="bg1"/>
                </a:solidFill>
                <a:latin typeface="Arial" panose="020B0604020202020204" pitchFamily="34" charset="0"/>
                <a:cs typeface="Arial" panose="020B0604020202020204" pitchFamily="34" charset="0"/>
              </a:rPr>
            </a:br>
            <a:r>
              <a:rPr lang="en-US" sz="3600" dirty="0">
                <a:solidFill>
                  <a:schemeClr val="bg1"/>
                </a:solidFill>
                <a:latin typeface="Arial" panose="020B0604020202020204" pitchFamily="34" charset="0"/>
                <a:cs typeface="Arial" panose="020B0604020202020204" pitchFamily="34" charset="0"/>
              </a:rPr>
              <a:t> Changes</a:t>
            </a:r>
          </a:p>
        </p:txBody>
      </p:sp>
      <p:sp>
        <p:nvSpPr>
          <p:cNvPr id="3" name="Content Placeholder 2"/>
          <p:cNvSpPr>
            <a:spLocks noGrp="1"/>
          </p:cNvSpPr>
          <p:nvPr>
            <p:ph idx="1"/>
          </p:nvPr>
        </p:nvSpPr>
        <p:spPr>
          <a:xfrm>
            <a:off x="4552071" y="2233683"/>
            <a:ext cx="5857059" cy="2325792"/>
          </a:xfrm>
        </p:spPr>
        <p:txBody>
          <a:bodyPr>
            <a:normAutofit/>
          </a:bodyPr>
          <a:lstStyle/>
          <a:p>
            <a:pPr marL="457200" lvl="1" indent="0">
              <a:buNone/>
            </a:pPr>
            <a:endParaRPr lang="en-US" b="1" dirty="0"/>
          </a:p>
          <a:p>
            <a:pPr marL="457200" lvl="1" indent="0">
              <a:buNone/>
            </a:pPr>
            <a:r>
              <a:rPr lang="en-US" sz="3200" b="1" dirty="0"/>
              <a:t>A.J. Robison</a:t>
            </a:r>
          </a:p>
          <a:p>
            <a:pPr marL="457200" lvl="1" indent="0">
              <a:buNone/>
            </a:pPr>
            <a:r>
              <a:rPr lang="en-US" sz="2800" dirty="0"/>
              <a:t>Director </a:t>
            </a:r>
          </a:p>
          <a:p>
            <a:pPr marL="457200" lvl="1" indent="0">
              <a:buNone/>
            </a:pPr>
            <a:r>
              <a:rPr lang="en-US" sz="2800" dirty="0"/>
              <a:t>Neuroscience Program</a:t>
            </a:r>
          </a:p>
          <a:p>
            <a:pPr marL="457200" lvl="1" indent="0">
              <a:buNone/>
            </a:pPr>
            <a:endParaRPr lang="en-US" b="1" dirty="0"/>
          </a:p>
          <a:p>
            <a:pPr lvl="1"/>
            <a:endParaRPr lang="en-US" b="1" dirty="0"/>
          </a:p>
          <a:p>
            <a:pPr lvl="1"/>
            <a:endParaRPr lang="en-US" b="1" dirty="0"/>
          </a:p>
          <a:p>
            <a:pPr lvl="1"/>
            <a:endParaRPr lang="en-US" b="1" dirty="0"/>
          </a:p>
          <a:p>
            <a:pPr marL="457200" lvl="1" indent="0">
              <a:buNone/>
            </a:pPr>
            <a:endParaRPr lang="en-US" b="1" dirty="0"/>
          </a:p>
        </p:txBody>
      </p:sp>
      <p:pic>
        <p:nvPicPr>
          <p:cNvPr id="6" name="Picture 5">
            <a:extLst>
              <a:ext uri="{FF2B5EF4-FFF2-40B4-BE49-F238E27FC236}">
                <a16:creationId xmlns:a16="http://schemas.microsoft.com/office/drawing/2014/main" id="{5DA09968-7143-4F32-81FF-27A068AD825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99633" y="1325686"/>
            <a:ext cx="3218923" cy="44965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3004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270D2E-B1EB-4EA3-9C80-6CA6234CE1C6}"/>
              </a:ext>
            </a:extLst>
          </p:cNvPr>
          <p:cNvSpPr txBox="1"/>
          <p:nvPr/>
        </p:nvSpPr>
        <p:spPr>
          <a:xfrm>
            <a:off x="2159230" y="749256"/>
            <a:ext cx="7091542" cy="55092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Annual Meeting and Awards Ceremony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STEM Teaching and Learning Facility, Rm. 2130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AGENDA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Friday, November 18,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3:00 p.m.  Annual meeting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Items</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R="0" lvl="0" algn="ctr" defTabSz="914400" rtl="0" eaLnBrk="1" fontAlgn="auto" latinLnBrk="0" hangingPunct="1">
              <a:lnSpc>
                <a:spcPct val="100000"/>
              </a:lnSpc>
              <a:spcBef>
                <a:spcPts val="0"/>
              </a:spcBef>
              <a:spcAft>
                <a:spcPts val="0"/>
              </a:spcAft>
              <a:buClrTx/>
              <a:buSzTx/>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Approval of Agenda for November 18, 2022</a:t>
            </a:r>
          </a:p>
          <a:p>
            <a:pPr marR="0" lvl="0" algn="ctr" defTabSz="914400" rtl="0" eaLnBrk="1" fontAlgn="auto" latinLnBrk="0" hangingPunct="1">
              <a:lnSpc>
                <a:spcPct val="100000"/>
              </a:lnSpc>
              <a:spcBef>
                <a:spcPts val="0"/>
              </a:spcBef>
              <a:spcAft>
                <a:spcPts val="0"/>
              </a:spcAft>
              <a:buClrTx/>
              <a:buSzTx/>
              <a:tabLst/>
              <a:defRPr/>
            </a:pPr>
            <a:r>
              <a:rPr lang="en-US" dirty="0">
                <a:solidFill>
                  <a:prstClr val="black"/>
                </a:solidFill>
                <a:latin typeface="Arial" panose="020B0604020202020204" pitchFamily="34" charset="0"/>
                <a:cs typeface="Arial" panose="020B0604020202020204" pitchFamily="34" charset="0"/>
              </a:rPr>
              <a:t>Approval of Minutes from November 19, 2021</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R="0" lvl="0" algn="ctr" defTabSz="914400" rtl="0" eaLnBrk="1" fontAlgn="auto" latinLnBrk="0" hangingPunct="1">
              <a:lnSpc>
                <a:spcPct val="100000"/>
              </a:lnSpc>
              <a:spcBef>
                <a:spcPts val="0"/>
              </a:spcBef>
              <a:spcAft>
                <a:spcPts val="0"/>
              </a:spcAft>
              <a:buClrTx/>
              <a:buSzTx/>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State of the College—Phillip M. Duxbury </a:t>
            </a:r>
          </a:p>
          <a:p>
            <a:pPr marR="0" lvl="0" algn="ctr" defTabSz="914400" rtl="0" eaLnBrk="1" fontAlgn="auto" latinLnBrk="0" hangingPunct="1">
              <a:lnSpc>
                <a:spcPct val="100000"/>
              </a:lnSpc>
              <a:spcBef>
                <a:spcPts val="0"/>
              </a:spcBef>
              <a:spcAft>
                <a:spcPts val="0"/>
              </a:spcAft>
              <a:buClrTx/>
              <a:buSzTx/>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Other Business</a:t>
            </a:r>
          </a:p>
          <a:p>
            <a:pPr marL="742950" lvl="1" indent="-285750" algn="ctr">
              <a:buFont typeface="Wingdings" panose="05000000000000000000" pitchFamily="2" charset="2"/>
              <a:buChar char="ü"/>
              <a:defRPr/>
            </a:pPr>
            <a:r>
              <a:rPr lang="en-US" dirty="0">
                <a:solidFill>
                  <a:prstClr val="black"/>
                </a:solidFill>
                <a:latin typeface="Arial" panose="020B0604020202020204" pitchFamily="34" charset="0"/>
                <a:cs typeface="Arial" panose="020B0604020202020204" pitchFamily="34" charset="0"/>
              </a:rPr>
              <a:t>Bylaws updates</a:t>
            </a: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R="0" lvl="0" algn="ctr" defTabSz="914400" rtl="0" eaLnBrk="1" fontAlgn="auto" latinLnBrk="0" hangingPunct="1">
              <a:lnSpc>
                <a:spcPct val="100000"/>
              </a:lnSpc>
              <a:spcBef>
                <a:spcPts val="0"/>
              </a:spcBef>
              <a:spcAft>
                <a:spcPts val="0"/>
              </a:spcAft>
              <a:buClrTx/>
              <a:buSzTx/>
              <a:tabLst/>
              <a:defRPr/>
            </a:pPr>
            <a:r>
              <a:rPr lang="en-US" dirty="0">
                <a:solidFill>
                  <a:prstClr val="black"/>
                </a:solidFill>
                <a:latin typeface="Arial" panose="020B0604020202020204" pitchFamily="34" charset="0"/>
                <a:cs typeface="Arial" panose="020B0604020202020204" pitchFamily="34" charset="0"/>
              </a:rPr>
              <a:t>Awards Ceremony</a:t>
            </a:r>
          </a:p>
          <a:p>
            <a:pPr marR="0" lvl="0" algn="ctr" defTabSz="914400" rtl="0" eaLnBrk="1" fontAlgn="auto" latinLnBrk="0" hangingPunct="1">
              <a:lnSpc>
                <a:spcPct val="100000"/>
              </a:lnSpc>
              <a:spcBef>
                <a:spcPts val="0"/>
              </a:spcBef>
              <a:spcAft>
                <a:spcPts val="0"/>
              </a:spcAft>
              <a:buClrTx/>
              <a:buSzTx/>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(Reception immediately following)</a:t>
            </a:r>
          </a:p>
          <a:p>
            <a:pPr marR="0" lvl="0" algn="l"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prstClr val="black"/>
              </a:solidFill>
              <a:effectLst/>
              <a:uLnTx/>
              <a:uFillTx/>
              <a:latin typeface="Gotham Narrow Bold" pitchFamily="5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Narrow Bold" pitchFamily="50"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830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171823"/>
          </a:xfrm>
          <a:solidFill>
            <a:srgbClr val="18453B"/>
          </a:solidFill>
        </p:spPr>
        <p:txBody>
          <a:bodyPr anchor="b">
            <a:normAutofit/>
          </a:bodyPr>
          <a:lstStyle/>
          <a:p>
            <a:pPr algn="ctr"/>
            <a:r>
              <a:rPr lang="en-US" dirty="0">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Program</a:t>
            </a:r>
            <a:r>
              <a:rPr lang="en-US" sz="3600" dirty="0">
                <a:solidFill>
                  <a:schemeClr val="bg1"/>
                </a:solidFill>
                <a:latin typeface="Arial" panose="020B0604020202020204" pitchFamily="34" charset="0"/>
                <a:cs typeface="Arial" panose="020B0604020202020204" pitchFamily="34" charset="0"/>
              </a:rPr>
              <a:t> Leadership</a:t>
            </a:r>
            <a:br>
              <a:rPr lang="en-US" sz="3600" dirty="0">
                <a:solidFill>
                  <a:schemeClr val="bg1"/>
                </a:solidFill>
                <a:latin typeface="Arial" panose="020B0604020202020204" pitchFamily="34" charset="0"/>
                <a:cs typeface="Arial" panose="020B0604020202020204" pitchFamily="34" charset="0"/>
              </a:rPr>
            </a:br>
            <a:r>
              <a:rPr lang="en-US" sz="3600" dirty="0">
                <a:solidFill>
                  <a:schemeClr val="bg1"/>
                </a:solidFill>
                <a:latin typeface="Arial" panose="020B0604020202020204" pitchFamily="34" charset="0"/>
                <a:cs typeface="Arial" panose="020B0604020202020204" pitchFamily="34" charset="0"/>
              </a:rPr>
              <a:t> Changes</a:t>
            </a:r>
          </a:p>
        </p:txBody>
      </p:sp>
      <p:sp>
        <p:nvSpPr>
          <p:cNvPr id="3" name="Content Placeholder 2"/>
          <p:cNvSpPr>
            <a:spLocks noGrp="1"/>
          </p:cNvSpPr>
          <p:nvPr>
            <p:ph idx="1"/>
          </p:nvPr>
        </p:nvSpPr>
        <p:spPr>
          <a:xfrm>
            <a:off x="4552071" y="2233683"/>
            <a:ext cx="5857059" cy="2325792"/>
          </a:xfrm>
        </p:spPr>
        <p:txBody>
          <a:bodyPr>
            <a:normAutofit/>
          </a:bodyPr>
          <a:lstStyle/>
          <a:p>
            <a:pPr marL="457200" lvl="1" indent="0">
              <a:buNone/>
            </a:pPr>
            <a:endParaRPr lang="en-US" b="1" dirty="0"/>
          </a:p>
          <a:p>
            <a:pPr marL="457200" lvl="1" indent="0">
              <a:buNone/>
            </a:pPr>
            <a:r>
              <a:rPr lang="en-US" sz="3200" b="1" dirty="0"/>
              <a:t>Claire Vieille</a:t>
            </a:r>
          </a:p>
          <a:p>
            <a:pPr marL="457200" lvl="1" indent="0">
              <a:buNone/>
            </a:pPr>
            <a:r>
              <a:rPr lang="en-US" sz="2800" dirty="0"/>
              <a:t>Director </a:t>
            </a:r>
          </a:p>
          <a:p>
            <a:pPr marL="457200" lvl="1" indent="0">
              <a:buNone/>
            </a:pPr>
            <a:r>
              <a:rPr lang="en-US" sz="2800" dirty="0"/>
              <a:t>Genetics and Genome Sciences</a:t>
            </a:r>
          </a:p>
          <a:p>
            <a:pPr marL="457200" lvl="1" indent="0">
              <a:buNone/>
            </a:pPr>
            <a:endParaRPr lang="en-US" b="1" dirty="0"/>
          </a:p>
          <a:p>
            <a:pPr lvl="1"/>
            <a:endParaRPr lang="en-US" b="1" dirty="0"/>
          </a:p>
          <a:p>
            <a:pPr lvl="1"/>
            <a:endParaRPr lang="en-US" b="1" dirty="0"/>
          </a:p>
          <a:p>
            <a:pPr lvl="1"/>
            <a:endParaRPr lang="en-US" b="1" dirty="0"/>
          </a:p>
          <a:p>
            <a:pPr marL="457200" lvl="1" indent="0">
              <a:buNone/>
            </a:pPr>
            <a:endParaRPr lang="en-US" b="1" dirty="0"/>
          </a:p>
        </p:txBody>
      </p:sp>
      <p:pic>
        <p:nvPicPr>
          <p:cNvPr id="6" name="Picture 5">
            <a:extLst>
              <a:ext uri="{FF2B5EF4-FFF2-40B4-BE49-F238E27FC236}">
                <a16:creationId xmlns:a16="http://schemas.microsoft.com/office/drawing/2014/main" id="{5DA09968-7143-4F32-81FF-27A068AD825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99633" y="1314295"/>
            <a:ext cx="3218923" cy="45193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5657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D678B-ED2F-455F-A8FF-E8DBDFF20B0A}"/>
              </a:ext>
            </a:extLst>
          </p:cNvPr>
          <p:cNvSpPr>
            <a:spLocks noGrp="1"/>
          </p:cNvSpPr>
          <p:nvPr>
            <p:ph type="title"/>
          </p:nvPr>
        </p:nvSpPr>
        <p:spPr>
          <a:solidFill>
            <a:srgbClr val="18453B"/>
          </a:solidFill>
        </p:spPr>
        <p:txBody>
          <a:bodyPr>
            <a:normAutofit/>
          </a:bodyPr>
          <a:lstStyle/>
          <a:p>
            <a:pPr algn="ctr"/>
            <a:r>
              <a:rPr lang="en-US" sz="3600" dirty="0">
                <a:solidFill>
                  <a:schemeClr val="bg1"/>
                </a:solidFill>
              </a:rPr>
              <a:t>Leadership Changes NatSci Dean’s Office  </a:t>
            </a:r>
          </a:p>
        </p:txBody>
      </p:sp>
      <p:sp>
        <p:nvSpPr>
          <p:cNvPr id="3" name="Content Placeholder 2">
            <a:extLst>
              <a:ext uri="{FF2B5EF4-FFF2-40B4-BE49-F238E27FC236}">
                <a16:creationId xmlns:a16="http://schemas.microsoft.com/office/drawing/2014/main" id="{E1057EEA-610F-4C0C-8AC1-E15CCC10EA07}"/>
              </a:ext>
            </a:extLst>
          </p:cNvPr>
          <p:cNvSpPr>
            <a:spLocks noGrp="1"/>
          </p:cNvSpPr>
          <p:nvPr>
            <p:ph idx="1"/>
          </p:nvPr>
        </p:nvSpPr>
        <p:spPr>
          <a:xfrm>
            <a:off x="8600806" y="2775570"/>
            <a:ext cx="2685143" cy="1800163"/>
          </a:xfrm>
        </p:spPr>
        <p:txBody>
          <a:bodyPr>
            <a:normAutofit/>
          </a:bodyPr>
          <a:lstStyle/>
          <a:p>
            <a:endParaRPr lang="en-US" b="1" dirty="0"/>
          </a:p>
          <a:p>
            <a:pPr marL="0" indent="0">
              <a:buNone/>
            </a:pPr>
            <a:r>
              <a:rPr lang="en-US" sz="2400" b="1" dirty="0">
                <a:latin typeface="Arial" panose="020B0604020202020204" pitchFamily="34" charset="0"/>
                <a:cs typeface="Arial" panose="020B0604020202020204" pitchFamily="34" charset="0"/>
              </a:rPr>
              <a:t>Amy Ralston</a:t>
            </a:r>
            <a:r>
              <a:rPr lang="en-US" sz="2400" dirty="0">
                <a:latin typeface="Arial" panose="020B0604020202020204" pitchFamily="34" charset="0"/>
                <a:cs typeface="Arial" panose="020B0604020202020204" pitchFamily="34" charset="0"/>
              </a:rPr>
              <a:t> Associate Dean, Graduate Studies</a:t>
            </a:r>
          </a:p>
          <a:p>
            <a:pPr marL="0" indent="0">
              <a:buNone/>
            </a:pPr>
            <a:endParaRPr lang="en-US" dirty="0"/>
          </a:p>
          <a:p>
            <a:pPr marL="0" indent="0">
              <a:buNone/>
            </a:pPr>
            <a:endParaRPr lang="en-US" sz="800" dirty="0"/>
          </a:p>
        </p:txBody>
      </p:sp>
      <p:pic>
        <p:nvPicPr>
          <p:cNvPr id="6" name="Picture 5">
            <a:extLst>
              <a:ext uri="{FF2B5EF4-FFF2-40B4-BE49-F238E27FC236}">
                <a16:creationId xmlns:a16="http://schemas.microsoft.com/office/drawing/2014/main" id="{EC29884C-F1CE-4169-81BA-F782961AAD7B}"/>
              </a:ext>
            </a:extLst>
          </p:cNvPr>
          <p:cNvPicPr>
            <a:picLocks noChangeAspect="1"/>
          </p:cNvPicPr>
          <p:nvPr/>
        </p:nvPicPr>
        <p:blipFill>
          <a:blip r:embed="rId2" cstate="print">
            <a:extLst>
              <a:ext uri="{28A0092B-C50C-407E-A947-70E740481C1C}">
                <a14:useLocalDpi xmlns:a14="http://schemas.microsoft.com/office/drawing/2010/main" val="0"/>
              </a:ext>
            </a:extLst>
          </a:blip>
          <a:srcRect l="3166" r="3166"/>
          <a:stretch/>
        </p:blipFill>
        <p:spPr>
          <a:xfrm>
            <a:off x="940594" y="2309334"/>
            <a:ext cx="2011593" cy="288161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974E20F0-9EC3-4426-8975-055DE9CA8961}"/>
              </a:ext>
            </a:extLst>
          </p:cNvPr>
          <p:cNvSpPr txBox="1"/>
          <p:nvPr/>
        </p:nvSpPr>
        <p:spPr>
          <a:xfrm>
            <a:off x="3095067" y="3129183"/>
            <a:ext cx="3136267" cy="1815882"/>
          </a:xfrm>
          <a:prstGeom prst="rect">
            <a:avLst/>
          </a:prstGeom>
          <a:noFill/>
        </p:spPr>
        <p:txBody>
          <a:bodyPr wrap="square" rtlCol="0">
            <a:spAutoFit/>
          </a:bodyPr>
          <a:lstStyle/>
          <a:p>
            <a:endParaRPr lang="en-US" sz="16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Gemma Reguera</a:t>
            </a:r>
            <a:r>
              <a:rPr lang="en-US" sz="2400" dirty="0">
                <a:latin typeface="Arial" panose="020B0604020202020204" pitchFamily="34" charset="0"/>
                <a:cs typeface="Arial" panose="020B0604020202020204" pitchFamily="34" charset="0"/>
              </a:rPr>
              <a:t> Associate Dean,</a:t>
            </a:r>
          </a:p>
          <a:p>
            <a:r>
              <a:rPr lang="en-US" sz="2400" dirty="0">
                <a:latin typeface="Arial" panose="020B0604020202020204" pitchFamily="34" charset="0"/>
                <a:cs typeface="Arial" panose="020B0604020202020204" pitchFamily="34" charset="0"/>
              </a:rPr>
              <a:t>Faculty Affairs and Development</a:t>
            </a:r>
          </a:p>
        </p:txBody>
      </p:sp>
      <p:pic>
        <p:nvPicPr>
          <p:cNvPr id="4" name="Picture 3">
            <a:extLst>
              <a:ext uri="{FF2B5EF4-FFF2-40B4-BE49-F238E27FC236}">
                <a16:creationId xmlns:a16="http://schemas.microsoft.com/office/drawing/2014/main" id="{DD8B8175-6D45-ABE5-03EF-E5790741E0BE}"/>
              </a:ext>
            </a:extLst>
          </p:cNvPr>
          <p:cNvPicPr>
            <a:picLocks noChangeAspect="1"/>
          </p:cNvPicPr>
          <p:nvPr/>
        </p:nvPicPr>
        <p:blipFill>
          <a:blip r:embed="rId3">
            <a:extLst>
              <a:ext uri="{28A0092B-C50C-407E-A947-70E740481C1C}">
                <a14:useLocalDpi xmlns:a14="http://schemas.microsoft.com/office/drawing/2010/main" val="0"/>
              </a:ext>
            </a:extLst>
          </a:blip>
          <a:srcRect l="1047" r="1047"/>
          <a:stretch/>
        </p:blipFill>
        <p:spPr>
          <a:xfrm>
            <a:off x="6421281" y="2309334"/>
            <a:ext cx="2011593" cy="28816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7088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D678B-ED2F-455F-A8FF-E8DBDFF20B0A}"/>
              </a:ext>
            </a:extLst>
          </p:cNvPr>
          <p:cNvSpPr>
            <a:spLocks noGrp="1"/>
          </p:cNvSpPr>
          <p:nvPr>
            <p:ph type="title"/>
          </p:nvPr>
        </p:nvSpPr>
        <p:spPr>
          <a:solidFill>
            <a:srgbClr val="18453B"/>
          </a:solidFill>
        </p:spPr>
        <p:txBody>
          <a:bodyPr>
            <a:normAutofit/>
          </a:bodyPr>
          <a:lstStyle/>
          <a:p>
            <a:pPr algn="ctr"/>
            <a:r>
              <a:rPr lang="en-US" sz="3600" dirty="0">
                <a:solidFill>
                  <a:schemeClr val="bg1"/>
                </a:solidFill>
              </a:rPr>
              <a:t>Leadership Changes NatSci Dean’s Office  </a:t>
            </a:r>
          </a:p>
        </p:txBody>
      </p:sp>
      <p:sp>
        <p:nvSpPr>
          <p:cNvPr id="3" name="Content Placeholder 2">
            <a:extLst>
              <a:ext uri="{FF2B5EF4-FFF2-40B4-BE49-F238E27FC236}">
                <a16:creationId xmlns:a16="http://schemas.microsoft.com/office/drawing/2014/main" id="{E1057EEA-610F-4C0C-8AC1-E15CCC10EA07}"/>
              </a:ext>
            </a:extLst>
          </p:cNvPr>
          <p:cNvSpPr>
            <a:spLocks noGrp="1"/>
          </p:cNvSpPr>
          <p:nvPr>
            <p:ph idx="1"/>
          </p:nvPr>
        </p:nvSpPr>
        <p:spPr>
          <a:xfrm>
            <a:off x="8675962" y="2788096"/>
            <a:ext cx="2847983" cy="1800163"/>
          </a:xfrm>
        </p:spPr>
        <p:txBody>
          <a:bodyPr>
            <a:normAutofit/>
          </a:bodyPr>
          <a:lstStyle/>
          <a:p>
            <a:endParaRPr lang="en-US" b="1" dirty="0"/>
          </a:p>
          <a:p>
            <a:pPr marL="0" indent="0">
              <a:buNone/>
            </a:pPr>
            <a:r>
              <a:rPr lang="en-US" sz="2400" b="1" dirty="0">
                <a:latin typeface="Arial" panose="020B0604020202020204" pitchFamily="34" charset="0"/>
                <a:cs typeface="Arial" panose="020B0604020202020204" pitchFamily="34" charset="0"/>
              </a:rPr>
              <a:t>Heather Eisthen</a:t>
            </a:r>
            <a:r>
              <a:rPr lang="en-US" sz="2400" dirty="0">
                <a:latin typeface="Arial" panose="020B0604020202020204" pitchFamily="34" charset="0"/>
                <a:cs typeface="Arial" panose="020B0604020202020204" pitchFamily="34" charset="0"/>
              </a:rPr>
              <a:t> Faculty Excellence Advocate</a:t>
            </a:r>
          </a:p>
          <a:p>
            <a:pPr marL="0" indent="0">
              <a:buNone/>
            </a:pPr>
            <a:endParaRPr lang="en-US" dirty="0"/>
          </a:p>
          <a:p>
            <a:pPr marL="0" indent="0">
              <a:buNone/>
            </a:pPr>
            <a:endParaRPr lang="en-US" sz="800" dirty="0"/>
          </a:p>
        </p:txBody>
      </p:sp>
      <p:pic>
        <p:nvPicPr>
          <p:cNvPr id="6" name="Picture 5">
            <a:extLst>
              <a:ext uri="{FF2B5EF4-FFF2-40B4-BE49-F238E27FC236}">
                <a16:creationId xmlns:a16="http://schemas.microsoft.com/office/drawing/2014/main" id="{EC29884C-F1CE-4169-81BA-F782961AAD7B}"/>
              </a:ext>
            </a:extLst>
          </p:cNvPr>
          <p:cNvPicPr>
            <a:picLocks noChangeAspect="1"/>
          </p:cNvPicPr>
          <p:nvPr/>
        </p:nvPicPr>
        <p:blipFill>
          <a:blip r:embed="rId2" cstate="print">
            <a:extLst>
              <a:ext uri="{28A0092B-C50C-407E-A947-70E740481C1C}">
                <a14:useLocalDpi xmlns:a14="http://schemas.microsoft.com/office/drawing/2010/main" val="0"/>
              </a:ext>
            </a:extLst>
          </a:blip>
          <a:srcRect l="1018" r="1018"/>
          <a:stretch/>
        </p:blipFill>
        <p:spPr>
          <a:xfrm>
            <a:off x="965646" y="2346912"/>
            <a:ext cx="2011593" cy="288161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974E20F0-9EC3-4426-8975-055DE9CA8961}"/>
              </a:ext>
            </a:extLst>
          </p:cNvPr>
          <p:cNvSpPr txBox="1"/>
          <p:nvPr/>
        </p:nvSpPr>
        <p:spPr>
          <a:xfrm>
            <a:off x="3082541" y="3079079"/>
            <a:ext cx="3388844" cy="1446550"/>
          </a:xfrm>
          <a:prstGeom prst="rect">
            <a:avLst/>
          </a:prstGeom>
          <a:noFill/>
        </p:spPr>
        <p:txBody>
          <a:bodyPr wrap="square" rtlCol="0">
            <a:spAutoFit/>
          </a:bodyPr>
          <a:lstStyle/>
          <a:p>
            <a:endParaRPr lang="en-US" sz="16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Danielle Flores Lopez</a:t>
            </a:r>
          </a:p>
          <a:p>
            <a:r>
              <a:rPr lang="en-US" sz="2400" dirty="0">
                <a:latin typeface="Arial" panose="020B0604020202020204" pitchFamily="34" charset="0"/>
                <a:cs typeface="Arial" panose="020B0604020202020204" pitchFamily="34" charset="0"/>
              </a:rPr>
              <a:t>Interim DEI Assistant Dean</a:t>
            </a:r>
          </a:p>
        </p:txBody>
      </p:sp>
      <p:pic>
        <p:nvPicPr>
          <p:cNvPr id="4" name="Picture 3">
            <a:extLst>
              <a:ext uri="{FF2B5EF4-FFF2-40B4-BE49-F238E27FC236}">
                <a16:creationId xmlns:a16="http://schemas.microsoft.com/office/drawing/2014/main" id="{DD8B8175-6D45-ABE5-03EF-E5790741E0BE}"/>
              </a:ext>
            </a:extLst>
          </p:cNvPr>
          <p:cNvPicPr>
            <a:picLocks noChangeAspect="1"/>
          </p:cNvPicPr>
          <p:nvPr/>
        </p:nvPicPr>
        <p:blipFill>
          <a:blip r:embed="rId3" cstate="print">
            <a:extLst>
              <a:ext uri="{28A0092B-C50C-407E-A947-70E740481C1C}">
                <a14:useLocalDpi xmlns:a14="http://schemas.microsoft.com/office/drawing/2010/main" val="0"/>
              </a:ext>
            </a:extLst>
          </a:blip>
          <a:srcRect l="1135" r="1135"/>
          <a:stretch/>
        </p:blipFill>
        <p:spPr>
          <a:xfrm>
            <a:off x="6534015" y="2334385"/>
            <a:ext cx="2011594" cy="28941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44075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D678B-ED2F-455F-A8FF-E8DBDFF20B0A}"/>
              </a:ext>
            </a:extLst>
          </p:cNvPr>
          <p:cNvSpPr>
            <a:spLocks noGrp="1"/>
          </p:cNvSpPr>
          <p:nvPr>
            <p:ph type="title"/>
          </p:nvPr>
        </p:nvSpPr>
        <p:spPr>
          <a:solidFill>
            <a:srgbClr val="18453B"/>
          </a:solidFill>
        </p:spPr>
        <p:txBody>
          <a:bodyPr>
            <a:normAutofit/>
          </a:bodyPr>
          <a:lstStyle/>
          <a:p>
            <a:pPr algn="ctr"/>
            <a:r>
              <a:rPr lang="en-US" dirty="0">
                <a:solidFill>
                  <a:schemeClr val="bg1"/>
                </a:solidFill>
              </a:rPr>
              <a:t>NatSci Dean’s Office Promotions  </a:t>
            </a:r>
            <a:endParaRPr lang="en-US" sz="2400" dirty="0">
              <a:solidFill>
                <a:schemeClr val="bg1"/>
              </a:solidFill>
            </a:endParaRPr>
          </a:p>
        </p:txBody>
      </p:sp>
      <p:sp>
        <p:nvSpPr>
          <p:cNvPr id="3" name="Content Placeholder 2">
            <a:extLst>
              <a:ext uri="{FF2B5EF4-FFF2-40B4-BE49-F238E27FC236}">
                <a16:creationId xmlns:a16="http://schemas.microsoft.com/office/drawing/2014/main" id="{E1057EEA-610F-4C0C-8AC1-E15CCC10EA07}"/>
              </a:ext>
            </a:extLst>
          </p:cNvPr>
          <p:cNvSpPr>
            <a:spLocks noGrp="1"/>
          </p:cNvSpPr>
          <p:nvPr>
            <p:ph idx="1"/>
          </p:nvPr>
        </p:nvSpPr>
        <p:spPr>
          <a:xfrm>
            <a:off x="8360009" y="3734639"/>
            <a:ext cx="3464562" cy="1714500"/>
          </a:xfrm>
        </p:spPr>
        <p:txBody>
          <a:bodyPr>
            <a:normAutofit fontScale="92500" lnSpcReduction="10000"/>
          </a:bodyPr>
          <a:lstStyle/>
          <a:p>
            <a:endParaRPr lang="en-US" b="1" dirty="0"/>
          </a:p>
          <a:p>
            <a:pPr marL="0" indent="0">
              <a:buNone/>
            </a:pPr>
            <a:r>
              <a:rPr lang="en-US" sz="2700" b="1" dirty="0"/>
              <a:t>Kaitlin Peterson</a:t>
            </a:r>
            <a:br>
              <a:rPr lang="en-US" sz="2800" i="0" dirty="0">
                <a:solidFill>
                  <a:srgbClr val="000000"/>
                </a:solidFill>
                <a:effectLst/>
              </a:rPr>
            </a:br>
            <a:r>
              <a:rPr lang="en-US" sz="2600" i="0" dirty="0">
                <a:solidFill>
                  <a:srgbClr val="000000"/>
                </a:solidFill>
                <a:effectLst/>
              </a:rPr>
              <a:t>Assistant Director of Pre-Health &amp; Human Biology</a:t>
            </a:r>
            <a:endParaRPr lang="en-US" sz="2600" dirty="0"/>
          </a:p>
          <a:p>
            <a:pPr marL="0" indent="0">
              <a:buNone/>
            </a:pPr>
            <a:endParaRPr lang="en-US" sz="800" dirty="0"/>
          </a:p>
        </p:txBody>
      </p:sp>
      <p:sp>
        <p:nvSpPr>
          <p:cNvPr id="8" name="TextBox 7">
            <a:extLst>
              <a:ext uri="{FF2B5EF4-FFF2-40B4-BE49-F238E27FC236}">
                <a16:creationId xmlns:a16="http://schemas.microsoft.com/office/drawing/2014/main" id="{974E20F0-9EC3-4426-8975-055DE9CA8961}"/>
              </a:ext>
            </a:extLst>
          </p:cNvPr>
          <p:cNvSpPr txBox="1"/>
          <p:nvPr/>
        </p:nvSpPr>
        <p:spPr>
          <a:xfrm>
            <a:off x="2815406" y="1929722"/>
            <a:ext cx="3917784" cy="1815882"/>
          </a:xfrm>
          <a:prstGeom prst="rect">
            <a:avLst/>
          </a:prstGeom>
          <a:noFill/>
        </p:spPr>
        <p:txBody>
          <a:bodyPr wrap="square" rtlCol="0">
            <a:spAutoFit/>
          </a:bodyPr>
          <a:lstStyle/>
          <a:p>
            <a:endParaRPr lang="en-US" sz="16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Val Osowski</a:t>
            </a:r>
          </a:p>
          <a:p>
            <a:r>
              <a:rPr lang="en-US" sz="2400" dirty="0">
                <a:latin typeface="Arial" panose="020B0604020202020204" pitchFamily="34" charset="0"/>
                <a:cs typeface="Arial" panose="020B0604020202020204" pitchFamily="34" charset="0"/>
              </a:rPr>
              <a:t>Senior Communications and Marketing Director</a:t>
            </a:r>
            <a:br>
              <a:rPr lang="en-US" sz="2400" b="1" i="0" dirty="0">
                <a:solidFill>
                  <a:srgbClr val="000000"/>
                </a:solidFill>
                <a:effectLst/>
                <a:latin typeface="Gotham SSm A"/>
              </a:rPr>
            </a:br>
            <a:endParaRPr lang="en-US"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7C0B7F2-3724-4A7C-9B73-A5AB7337C710}"/>
              </a:ext>
            </a:extLst>
          </p:cNvPr>
          <p:cNvSpPr txBox="1"/>
          <p:nvPr/>
        </p:nvSpPr>
        <p:spPr>
          <a:xfrm>
            <a:off x="2788685" y="4103511"/>
            <a:ext cx="3513384" cy="1261884"/>
          </a:xfrm>
          <a:prstGeom prst="rect">
            <a:avLst/>
          </a:prstGeom>
          <a:noFill/>
        </p:spPr>
        <p:txBody>
          <a:bodyPr wrap="square" rtlCol="0">
            <a:spAutoFit/>
          </a:bodyPr>
          <a:lstStyle/>
          <a:p>
            <a:r>
              <a:rPr lang="en-US" sz="2800" b="1" i="0" dirty="0">
                <a:solidFill>
                  <a:srgbClr val="000000"/>
                </a:solidFill>
                <a:effectLst/>
                <a:latin typeface="Gotham SSm A"/>
              </a:rPr>
              <a:t>Kanchan Pavangadkar</a:t>
            </a:r>
            <a:br>
              <a:rPr lang="en-US" sz="2400" b="1" i="0" dirty="0">
                <a:solidFill>
                  <a:srgbClr val="000000"/>
                </a:solidFill>
                <a:effectLst/>
                <a:latin typeface="Gotham SSm A"/>
              </a:rPr>
            </a:br>
            <a:r>
              <a:rPr lang="en-US" sz="2400" i="0" dirty="0">
                <a:solidFill>
                  <a:srgbClr val="000000"/>
                </a:solidFill>
                <a:effectLst/>
                <a:latin typeface="Arial" panose="020B0604020202020204" pitchFamily="34" charset="0"/>
                <a:cs typeface="Arial" panose="020B0604020202020204" pitchFamily="34" charset="0"/>
              </a:rPr>
              <a:t>Assistant Director, </a:t>
            </a:r>
          </a:p>
          <a:p>
            <a:r>
              <a:rPr lang="en-US" sz="2400" i="0" dirty="0">
                <a:solidFill>
                  <a:srgbClr val="000000"/>
                </a:solidFill>
                <a:effectLst/>
                <a:latin typeface="Arial" panose="020B0604020202020204" pitchFamily="34" charset="0"/>
                <a:cs typeface="Arial" panose="020B0604020202020204" pitchFamily="34" charset="0"/>
              </a:rPr>
              <a:t>Student Success</a:t>
            </a:r>
            <a:endParaRPr lang="en-US" sz="2400"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05EFF7BC-00AA-43F8-9D71-8DDBBAC6AF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938408" y="1904670"/>
            <a:ext cx="1710698" cy="1714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949FD8B-ABDA-4744-9D13-44BFC9B8BB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6475690" y="3990777"/>
            <a:ext cx="1710698" cy="1714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FBF5BBA-8353-4922-BAB4-97D1289B7C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938408" y="3990777"/>
            <a:ext cx="1710698" cy="1714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11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D678B-ED2F-455F-A8FF-E8DBDFF20B0A}"/>
              </a:ext>
            </a:extLst>
          </p:cNvPr>
          <p:cNvSpPr>
            <a:spLocks noGrp="1"/>
          </p:cNvSpPr>
          <p:nvPr>
            <p:ph type="title"/>
          </p:nvPr>
        </p:nvSpPr>
        <p:spPr>
          <a:solidFill>
            <a:srgbClr val="18453B"/>
          </a:solidFill>
        </p:spPr>
        <p:txBody>
          <a:bodyPr>
            <a:normAutofit/>
          </a:bodyPr>
          <a:lstStyle/>
          <a:p>
            <a:pPr algn="ctr"/>
            <a:r>
              <a:rPr lang="en-US" dirty="0">
                <a:solidFill>
                  <a:schemeClr val="bg1"/>
                </a:solidFill>
              </a:rPr>
              <a:t>New Staff in NatSci Dean’s Office   </a:t>
            </a:r>
            <a:endParaRPr lang="en-US" sz="2400" dirty="0">
              <a:solidFill>
                <a:schemeClr val="bg1"/>
              </a:solidFill>
            </a:endParaRPr>
          </a:p>
        </p:txBody>
      </p:sp>
      <p:sp>
        <p:nvSpPr>
          <p:cNvPr id="3" name="Content Placeholder 2">
            <a:extLst>
              <a:ext uri="{FF2B5EF4-FFF2-40B4-BE49-F238E27FC236}">
                <a16:creationId xmlns:a16="http://schemas.microsoft.com/office/drawing/2014/main" id="{E1057EEA-610F-4C0C-8AC1-E15CCC10EA07}"/>
              </a:ext>
            </a:extLst>
          </p:cNvPr>
          <p:cNvSpPr>
            <a:spLocks noGrp="1"/>
          </p:cNvSpPr>
          <p:nvPr>
            <p:ph idx="1"/>
          </p:nvPr>
        </p:nvSpPr>
        <p:spPr>
          <a:xfrm>
            <a:off x="8334957" y="3758130"/>
            <a:ext cx="3464562" cy="2016368"/>
          </a:xfrm>
        </p:spPr>
        <p:txBody>
          <a:bodyPr>
            <a:normAutofit/>
          </a:bodyPr>
          <a:lstStyle/>
          <a:p>
            <a:endParaRPr lang="en-US" b="1" dirty="0"/>
          </a:p>
          <a:p>
            <a:pPr marL="0" indent="0">
              <a:buNone/>
            </a:pPr>
            <a:r>
              <a:rPr lang="en-US" sz="3000" b="1" i="0" dirty="0">
                <a:solidFill>
                  <a:srgbClr val="000000"/>
                </a:solidFill>
                <a:effectLst/>
                <a:latin typeface="Gotham SSm A"/>
              </a:rPr>
              <a:t>Holly Wright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Human Biology and Pre-Health Advisor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p>
        </p:txBody>
      </p:sp>
      <p:sp>
        <p:nvSpPr>
          <p:cNvPr id="8" name="TextBox 7">
            <a:extLst>
              <a:ext uri="{FF2B5EF4-FFF2-40B4-BE49-F238E27FC236}">
                <a16:creationId xmlns:a16="http://schemas.microsoft.com/office/drawing/2014/main" id="{974E20F0-9EC3-4426-8975-055DE9CA8961}"/>
              </a:ext>
            </a:extLst>
          </p:cNvPr>
          <p:cNvSpPr txBox="1"/>
          <p:nvPr/>
        </p:nvSpPr>
        <p:spPr>
          <a:xfrm>
            <a:off x="2815406" y="1867092"/>
            <a:ext cx="3722914" cy="2185214"/>
          </a:xfrm>
          <a:prstGeom prst="rect">
            <a:avLst/>
          </a:prstGeom>
          <a:noFill/>
        </p:spPr>
        <p:txBody>
          <a:bodyPr wrap="square" rtlCol="0">
            <a:spAutoFit/>
          </a:bodyPr>
          <a:lstStyle/>
          <a:p>
            <a:endParaRPr lang="en-US" sz="16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Lisa Backus</a:t>
            </a:r>
          </a:p>
          <a:p>
            <a:r>
              <a:rPr lang="en-US" sz="2400" dirty="0">
                <a:latin typeface="Arial" panose="020B0604020202020204" pitchFamily="34" charset="0"/>
                <a:cs typeface="Arial" panose="020B0604020202020204" pitchFamily="34" charset="0"/>
              </a:rPr>
              <a:t>Research Administrative</a:t>
            </a:r>
          </a:p>
          <a:p>
            <a:r>
              <a:rPr lang="en-US" sz="2400" dirty="0">
                <a:latin typeface="Arial" panose="020B0604020202020204" pitchFamily="34" charset="0"/>
                <a:cs typeface="Arial" panose="020B0604020202020204" pitchFamily="34" charset="0"/>
              </a:rPr>
              <a:t>Assistant, Office of Research Support</a:t>
            </a:r>
            <a:br>
              <a:rPr lang="en-US" sz="2400" b="1" i="0" dirty="0">
                <a:solidFill>
                  <a:srgbClr val="000000"/>
                </a:solidFill>
                <a:effectLst/>
                <a:latin typeface="Gotham SSm A"/>
              </a:rPr>
            </a:br>
            <a:endParaRPr lang="en-US"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7C0B7F2-3724-4A7C-9B73-A5AB7337C710}"/>
              </a:ext>
            </a:extLst>
          </p:cNvPr>
          <p:cNvSpPr txBox="1"/>
          <p:nvPr/>
        </p:nvSpPr>
        <p:spPr>
          <a:xfrm>
            <a:off x="2776159" y="4216245"/>
            <a:ext cx="3795936" cy="1261884"/>
          </a:xfrm>
          <a:prstGeom prst="rect">
            <a:avLst/>
          </a:prstGeom>
          <a:noFill/>
        </p:spPr>
        <p:txBody>
          <a:bodyPr wrap="square" rtlCol="0">
            <a:spAutoFit/>
          </a:bodyPr>
          <a:lstStyle/>
          <a:p>
            <a:r>
              <a:rPr lang="en-US" sz="2800" b="1" i="0" dirty="0">
                <a:solidFill>
                  <a:srgbClr val="000000"/>
                </a:solidFill>
                <a:effectLst/>
                <a:latin typeface="Gotham SSm A"/>
              </a:rPr>
              <a:t>Raychel Meyer-Payne</a:t>
            </a:r>
            <a:br>
              <a:rPr lang="en-US" sz="2400" b="1" i="0" dirty="0">
                <a:solidFill>
                  <a:srgbClr val="000000"/>
                </a:solidFill>
                <a:effectLst/>
                <a:latin typeface="Gotham SSm A"/>
              </a:rPr>
            </a:br>
            <a:r>
              <a:rPr lang="en-US" sz="2400" i="0" dirty="0">
                <a:solidFill>
                  <a:srgbClr val="000000"/>
                </a:solidFill>
                <a:effectLst/>
                <a:latin typeface="Arial" panose="020B0604020202020204" pitchFamily="34" charset="0"/>
                <a:cs typeface="Arial" panose="020B0604020202020204" pitchFamily="34" charset="0"/>
              </a:rPr>
              <a:t>Human Biology and Pre-Health Advisor</a:t>
            </a:r>
            <a:endParaRPr lang="en-US" sz="2400"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05EFF7BC-00AA-43F8-9D71-8DDBBAC6A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938408" y="1983865"/>
            <a:ext cx="1710698" cy="17064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949FD8B-ABDA-4744-9D13-44BFC9B8BB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6424714" y="4021041"/>
            <a:ext cx="1710698" cy="17068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FBF5BBA-8353-4922-BAB4-97D1289B7C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906944" y="4021041"/>
            <a:ext cx="1742162" cy="17144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753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51869"/>
            <a:ext cx="10515600" cy="794101"/>
          </a:xfrm>
          <a:solidFill>
            <a:srgbClr val="18453B"/>
          </a:solidFill>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NatSci Faculty &amp; Academic Staff </a:t>
            </a:r>
            <a:r>
              <a:rPr lang="en-US" sz="3200" dirty="0">
                <a:solidFill>
                  <a:schemeClr val="bg1"/>
                </a:solidFill>
                <a:latin typeface="Arial" panose="020B0604020202020204" pitchFamily="34" charset="0"/>
                <a:cs typeface="Arial" panose="020B0604020202020204" pitchFamily="34" charset="0"/>
              </a:rPr>
              <a:t>(31)</a:t>
            </a:r>
          </a:p>
        </p:txBody>
      </p:sp>
      <p:sp>
        <p:nvSpPr>
          <p:cNvPr id="3" name="Content Placeholder 2"/>
          <p:cNvSpPr>
            <a:spLocks noGrp="1"/>
          </p:cNvSpPr>
          <p:nvPr>
            <p:ph idx="1"/>
          </p:nvPr>
        </p:nvSpPr>
        <p:spPr>
          <a:xfrm>
            <a:off x="838199" y="1680961"/>
            <a:ext cx="10515599" cy="4381410"/>
          </a:xfrm>
        </p:spPr>
        <p:txBody>
          <a:bodyPr>
            <a:normAutofit/>
          </a:bodyPr>
          <a:lstStyle/>
          <a:p>
            <a:pPr marL="457200" lvl="1" indent="0">
              <a:buNone/>
            </a:pPr>
            <a:endParaRPr lang="en-US" sz="800" b="1" u="sng" dirty="0"/>
          </a:p>
          <a:p>
            <a:pPr lvl="1"/>
            <a:endParaRPr lang="en-US" sz="2400" dirty="0"/>
          </a:p>
          <a:p>
            <a:endParaRPr lang="en-US" dirty="0"/>
          </a:p>
          <a:p>
            <a:endParaRPr lang="en-US" dirty="0"/>
          </a:p>
          <a:p>
            <a:endParaRPr lang="en-US" dirty="0"/>
          </a:p>
          <a:p>
            <a:endParaRPr lang="en-US" sz="3100" dirty="0"/>
          </a:p>
          <a:p>
            <a:pPr marL="0" indent="0">
              <a:buNone/>
            </a:pPr>
            <a:endParaRPr lang="en-US" sz="3100" dirty="0"/>
          </a:p>
        </p:txBody>
      </p:sp>
      <p:sp>
        <p:nvSpPr>
          <p:cNvPr id="7" name="TextBox 6">
            <a:extLst>
              <a:ext uri="{FF2B5EF4-FFF2-40B4-BE49-F238E27FC236}">
                <a16:creationId xmlns:a16="http://schemas.microsoft.com/office/drawing/2014/main" id="{80CC3C73-BA76-4C5B-8C89-F0B1848FFC61}"/>
              </a:ext>
            </a:extLst>
          </p:cNvPr>
          <p:cNvSpPr txBox="1"/>
          <p:nvPr/>
        </p:nvSpPr>
        <p:spPr>
          <a:xfrm>
            <a:off x="1439817" y="1781169"/>
            <a:ext cx="9582411" cy="4278094"/>
          </a:xfrm>
          <a:prstGeom prst="rect">
            <a:avLst/>
          </a:prstGeom>
          <a:noFill/>
        </p:spPr>
        <p:txBody>
          <a:bodyPr wrap="square">
            <a:spAutoFit/>
          </a:bodyPr>
          <a:lstStyle/>
          <a:p>
            <a:pPr marL="0" marR="0">
              <a:spcBef>
                <a:spcPts val="0"/>
              </a:spcBef>
              <a:spcAft>
                <a:spcPts val="0"/>
              </a:spcAft>
            </a:pPr>
            <a:r>
              <a:rPr lang="en-US" sz="2400" u="sng" dirty="0">
                <a:effectLst/>
                <a:latin typeface="Calibri" panose="020F0502020204030204" pitchFamily="34" charset="0"/>
                <a:ea typeface="Calibri" panose="020F0502020204030204" pitchFamily="34" charset="0"/>
                <a:cs typeface="Times New Roman" panose="02020603050405020304" pitchFamily="18" charset="0"/>
              </a:rPr>
              <a:t>Biological Sciences Program</a:t>
            </a:r>
          </a:p>
          <a:p>
            <a:pPr marL="342900" marR="0" indent="-342900">
              <a:spcBef>
                <a:spcPts val="0"/>
              </a:spcBef>
              <a:spcAft>
                <a:spcPts val="0"/>
              </a:spcAft>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Times New Roman" panose="02020603050405020304" pitchFamily="18" charset="0"/>
              </a:rPr>
              <a:t>Sara Garnett</a:t>
            </a:r>
            <a:r>
              <a:rPr lang="en-US" sz="2400" dirty="0">
                <a:latin typeface="Calibri" panose="020F0502020204030204" pitchFamily="34" charset="0"/>
                <a:ea typeface="Calibri" panose="020F0502020204030204" pitchFamily="34" charset="0"/>
                <a:cs typeface="Times New Roman" panose="02020603050405020304" pitchFamily="18" charset="0"/>
              </a:rPr>
              <a:t>, Instructor-Fixed Term</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Times New Roman" panose="02020603050405020304" pitchFamily="18" charset="0"/>
              </a:rPr>
              <a:t>Jenn Kirk</a:t>
            </a:r>
            <a:r>
              <a:rPr lang="en-US" sz="2400" dirty="0">
                <a:latin typeface="Calibri" panose="020F0502020204030204" pitchFamily="34" charset="0"/>
                <a:ea typeface="Calibri" panose="020F0502020204030204" pitchFamily="34" charset="0"/>
                <a:cs typeface="Times New Roman" panose="02020603050405020304" pitchFamily="18" charset="0"/>
              </a:rPr>
              <a:t>, Instructor-Fixed Term</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Times New Roman" panose="02020603050405020304" pitchFamily="18" charset="0"/>
              </a:rPr>
              <a:t>Kevin McCormick</a:t>
            </a:r>
            <a:r>
              <a:rPr lang="en-US" sz="2400" dirty="0">
                <a:latin typeface="Calibri" panose="020F0502020204030204" pitchFamily="34" charset="0"/>
                <a:ea typeface="Calibri" panose="020F0502020204030204" pitchFamily="34" charset="0"/>
                <a:cs typeface="Times New Roman" panose="02020603050405020304" pitchFamily="18" charset="0"/>
              </a:rPr>
              <a:t>, Instructor-Fixed Term</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u="sng" dirty="0">
                <a:effectLst/>
                <a:latin typeface="Calibri" panose="020F0502020204030204" pitchFamily="34" charset="0"/>
                <a:ea typeface="Calibri" panose="020F0502020204030204" pitchFamily="34" charset="0"/>
                <a:cs typeface="Times New Roman" panose="02020603050405020304" pitchFamily="18" charset="0"/>
              </a:rPr>
              <a:t>Chemistry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US" sz="2400" b="1" dirty="0">
                <a:effectLst/>
                <a:latin typeface="Calibri" panose="020F0502020204030204" pitchFamily="34" charset="0"/>
                <a:ea typeface="Calibri" panose="020F0502020204030204" pitchFamily="34" charset="0"/>
                <a:cs typeface="Times New Roman" panose="02020603050405020304" pitchFamily="18" charset="0"/>
              </a:rPr>
              <a:t>Steven </a:t>
            </a:r>
            <a:r>
              <a:rPr lang="en-US" sz="2400" b="1" dirty="0" err="1">
                <a:effectLst/>
                <a:latin typeface="Calibri" panose="020F0502020204030204" pitchFamily="34" charset="0"/>
                <a:ea typeface="Calibri" panose="020F0502020204030204" pitchFamily="34" charset="0"/>
                <a:cs typeface="Times New Roman" panose="02020603050405020304" pitchFamily="18" charset="0"/>
              </a:rPr>
              <a:t>Hurney</a:t>
            </a:r>
            <a:r>
              <a:rPr lang="en-US" sz="2400" dirty="0">
                <a:effectLst/>
                <a:latin typeface="Calibri" panose="020F0502020204030204" pitchFamily="34" charset="0"/>
                <a:ea typeface="Calibri" panose="020F0502020204030204" pitchFamily="34" charset="0"/>
                <a:cs typeface="Times New Roman" panose="02020603050405020304" pitchFamily="18" charset="0"/>
              </a:rPr>
              <a:t>, Specialist-Teaching</a:t>
            </a:r>
          </a:p>
          <a:p>
            <a:pPr marL="342900" marR="0" indent="-342900">
              <a:spcBef>
                <a:spcPts val="0"/>
              </a:spcBef>
              <a:spcAft>
                <a:spcPts val="0"/>
              </a:spcAft>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Times New Roman" panose="02020603050405020304" pitchFamily="18" charset="0"/>
              </a:rPr>
              <a:t>Elizabeth McGaw</a:t>
            </a:r>
            <a:r>
              <a:rPr lang="en-US" sz="2400" dirty="0">
                <a:latin typeface="Calibri" panose="020F0502020204030204" pitchFamily="34" charset="0"/>
                <a:ea typeface="Calibri" panose="020F0502020204030204" pitchFamily="34" charset="0"/>
                <a:cs typeface="Times New Roman" panose="02020603050405020304" pitchFamily="18" charset="0"/>
              </a:rPr>
              <a:t>, Specialist-Teaching</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US" sz="2400" b="1" dirty="0">
                <a:effectLst/>
                <a:latin typeface="Calibri" panose="020F0502020204030204" pitchFamily="34" charset="0"/>
                <a:ea typeface="Calibri" panose="020F0502020204030204" pitchFamily="34" charset="0"/>
                <a:cs typeface="Times New Roman" panose="02020603050405020304" pitchFamily="18" charset="0"/>
              </a:rPr>
              <a:t>Tian (Autumn) </a:t>
            </a:r>
            <a:r>
              <a:rPr lang="en-US" sz="2400" b="1" dirty="0" err="1">
                <a:effectLst/>
                <a:latin typeface="Calibri" panose="020F0502020204030204" pitchFamily="34" charset="0"/>
                <a:ea typeface="Calibri" panose="020F0502020204030204" pitchFamily="34" charset="0"/>
                <a:cs typeface="Times New Roman" panose="02020603050405020304" pitchFamily="18" charset="0"/>
              </a:rPr>
              <a:t>Qiu</a:t>
            </a:r>
            <a:r>
              <a:rPr lang="en-US" sz="2400" dirty="0">
                <a:effectLst/>
                <a:latin typeface="Calibri" panose="020F0502020204030204" pitchFamily="34" charset="0"/>
                <a:ea typeface="Calibri" panose="020F0502020204030204" pitchFamily="34" charset="0"/>
                <a:cs typeface="Times New Roman" panose="02020603050405020304" pitchFamily="18" charset="0"/>
              </a:rPr>
              <a:t>, Assistant Professor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US" sz="2400" b="1" dirty="0" err="1">
                <a:effectLst/>
                <a:latin typeface="Calibri" panose="020F0502020204030204" pitchFamily="34" charset="0"/>
                <a:ea typeface="Calibri" panose="020F0502020204030204" pitchFamily="34" charset="0"/>
                <a:cs typeface="Times New Roman" panose="02020603050405020304" pitchFamily="18" charset="0"/>
              </a:rPr>
              <a:t>Tuo</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Wang</a:t>
            </a:r>
            <a:r>
              <a:rPr lang="en-US" sz="2400" dirty="0">
                <a:effectLst/>
                <a:latin typeface="Calibri" panose="020F0502020204030204" pitchFamily="34" charset="0"/>
                <a:ea typeface="Calibri" panose="020F0502020204030204" pitchFamily="34" charset="0"/>
                <a:cs typeface="Times New Roman" panose="02020603050405020304" pitchFamily="18" charset="0"/>
              </a:rPr>
              <a:t>, Associate Professor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US" sz="2400" b="1" dirty="0">
                <a:effectLst/>
                <a:latin typeface="Calibri" panose="020F0502020204030204" pitchFamily="34" charset="0"/>
                <a:ea typeface="Calibri" panose="020F0502020204030204" pitchFamily="34" charset="0"/>
                <a:cs typeface="Times New Roman" panose="02020603050405020304" pitchFamily="18" charset="0"/>
              </a:rPr>
              <a:t>Weiwei Xie</a:t>
            </a:r>
            <a:r>
              <a:rPr lang="en-US" sz="2400" dirty="0">
                <a:effectLst/>
                <a:latin typeface="Calibri" panose="020F0502020204030204" pitchFamily="34" charset="0"/>
                <a:ea typeface="Calibri" panose="020F0502020204030204" pitchFamily="34" charset="0"/>
                <a:cs typeface="Times New Roman" panose="02020603050405020304" pitchFamily="18" charset="0"/>
              </a:rPr>
              <a:t>, Associate Professor</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022822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64395"/>
            <a:ext cx="10515600" cy="794101"/>
          </a:xfrm>
          <a:solidFill>
            <a:srgbClr val="18453B"/>
          </a:solidFill>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NatSci Faculty and Academic Staff </a:t>
            </a:r>
            <a:r>
              <a:rPr lang="en-US" sz="2000" dirty="0">
                <a:solidFill>
                  <a:schemeClr val="bg1"/>
                </a:solidFill>
                <a:latin typeface="Arial" panose="020B0604020202020204" pitchFamily="34" charset="0"/>
                <a:cs typeface="Arial" panose="020B0604020202020204" pitchFamily="34" charset="0"/>
              </a:rPr>
              <a:t>(cont.) </a:t>
            </a:r>
          </a:p>
        </p:txBody>
      </p:sp>
      <p:sp>
        <p:nvSpPr>
          <p:cNvPr id="3" name="Content Placeholder 2"/>
          <p:cNvSpPr>
            <a:spLocks noGrp="1"/>
          </p:cNvSpPr>
          <p:nvPr>
            <p:ph idx="1"/>
          </p:nvPr>
        </p:nvSpPr>
        <p:spPr>
          <a:xfrm>
            <a:off x="838199" y="1680961"/>
            <a:ext cx="10515599" cy="4381410"/>
          </a:xfrm>
        </p:spPr>
        <p:txBody>
          <a:bodyPr>
            <a:normAutofit/>
          </a:bodyPr>
          <a:lstStyle/>
          <a:p>
            <a:pPr marL="457200" lvl="1" indent="0">
              <a:buNone/>
            </a:pPr>
            <a:endParaRPr lang="en-US" sz="800" b="1" u="sng" dirty="0"/>
          </a:p>
          <a:p>
            <a:pPr lvl="1"/>
            <a:endParaRPr lang="en-US" sz="2400" dirty="0"/>
          </a:p>
          <a:p>
            <a:endParaRPr lang="en-US" dirty="0"/>
          </a:p>
          <a:p>
            <a:endParaRPr lang="en-US" dirty="0"/>
          </a:p>
          <a:p>
            <a:endParaRPr lang="en-US" dirty="0"/>
          </a:p>
          <a:p>
            <a:endParaRPr lang="en-US" sz="3100" dirty="0"/>
          </a:p>
          <a:p>
            <a:pPr marL="0" indent="0">
              <a:buNone/>
            </a:pPr>
            <a:endParaRPr lang="en-US" sz="3100" dirty="0"/>
          </a:p>
        </p:txBody>
      </p:sp>
      <p:sp>
        <p:nvSpPr>
          <p:cNvPr id="5" name="TextBox 4">
            <a:extLst>
              <a:ext uri="{FF2B5EF4-FFF2-40B4-BE49-F238E27FC236}">
                <a16:creationId xmlns:a16="http://schemas.microsoft.com/office/drawing/2014/main" id="{2724689B-802F-482D-90F2-6F0056F8A721}"/>
              </a:ext>
            </a:extLst>
          </p:cNvPr>
          <p:cNvSpPr txBox="1"/>
          <p:nvPr/>
        </p:nvSpPr>
        <p:spPr>
          <a:xfrm>
            <a:off x="1365487" y="1840838"/>
            <a:ext cx="9732723" cy="4893647"/>
          </a:xfrm>
          <a:prstGeom prst="rect">
            <a:avLst/>
          </a:prstGeom>
          <a:noFill/>
        </p:spPr>
        <p:txBody>
          <a:bodyPr wrap="square">
            <a:spAutoFit/>
          </a:bodyPr>
          <a:lstStyle/>
          <a:p>
            <a:pPr marL="0" marR="0">
              <a:spcBef>
                <a:spcPts val="0"/>
              </a:spcBef>
              <a:spcAft>
                <a:spcPts val="0"/>
              </a:spcAft>
            </a:pPr>
            <a:r>
              <a:rPr lang="en-US" sz="2400" u="sng" dirty="0">
                <a:effectLst/>
                <a:latin typeface="Calibri" panose="020F0502020204030204" pitchFamily="34" charset="0"/>
                <a:ea typeface="Calibri" panose="020F0502020204030204" pitchFamily="34" charset="0"/>
                <a:cs typeface="Times New Roman" panose="02020603050405020304" pitchFamily="18" charset="0"/>
              </a:rPr>
              <a:t>Computational Mathematics, Science and Engineering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US" sz="2400" b="1" dirty="0" err="1">
                <a:effectLst/>
                <a:latin typeface="Calibri" panose="020F0502020204030204" pitchFamily="34" charset="0"/>
                <a:ea typeface="Calibri" panose="020F0502020204030204" pitchFamily="34" charset="0"/>
                <a:cs typeface="Times New Roman" panose="02020603050405020304" pitchFamily="18" charset="0"/>
              </a:rPr>
              <a:t>Longxiu</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Huang</a:t>
            </a:r>
            <a:r>
              <a:rPr lang="en-US" sz="2400" dirty="0">
                <a:effectLst/>
                <a:latin typeface="Calibri" panose="020F0502020204030204" pitchFamily="34" charset="0"/>
                <a:ea typeface="Calibri" panose="020F0502020204030204" pitchFamily="34" charset="0"/>
                <a:cs typeface="Times New Roman" panose="02020603050405020304" pitchFamily="18" charset="0"/>
              </a:rPr>
              <a:t>, Assistant Professor</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indent="-342900">
              <a:spcBef>
                <a:spcPts val="0"/>
              </a:spcBef>
              <a:spcAft>
                <a:spcPts val="0"/>
              </a:spcAft>
              <a:buFont typeface="Arial" panose="020B0604020202020204" pitchFamily="34" charset="0"/>
              <a:buChar char="•"/>
            </a:pPr>
            <a:r>
              <a:rPr lang="en-US" sz="2400" b="1" dirty="0">
                <a:effectLst/>
                <a:latin typeface="Calibri" panose="020F0502020204030204" pitchFamily="34" charset="0"/>
                <a:ea typeface="Calibri" panose="020F0502020204030204" pitchFamily="34" charset="0"/>
                <a:cs typeface="Times New Roman" panose="02020603050405020304" pitchFamily="18" charset="0"/>
              </a:rPr>
              <a:t>Kevin Miloshoff</a:t>
            </a:r>
            <a:r>
              <a:rPr lang="en-US" sz="2400" dirty="0">
                <a:effectLst/>
                <a:latin typeface="Calibri" panose="020F0502020204030204" pitchFamily="34" charset="0"/>
                <a:ea typeface="Calibri" panose="020F0502020204030204" pitchFamily="34" charset="0"/>
                <a:cs typeface="Times New Roman" panose="02020603050405020304" pitchFamily="18" charset="0"/>
              </a:rPr>
              <a:t>, Specialist-Advisor</a:t>
            </a:r>
          </a:p>
          <a:p>
            <a:pPr marR="0">
              <a:spcBef>
                <a:spcPts val="0"/>
              </a:spcBef>
              <a:spcAft>
                <a:spcPts val="0"/>
              </a:spcAft>
            </a:pP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u="sng" dirty="0">
                <a:effectLst/>
                <a:latin typeface="Calibri" panose="020F0502020204030204" pitchFamily="34" charset="0"/>
                <a:ea typeface="Calibri" panose="020F0502020204030204" pitchFamily="34" charset="0"/>
                <a:cs typeface="Times New Roman" panose="02020603050405020304" pitchFamily="18" charset="0"/>
              </a:rPr>
              <a:t>Earth &amp; Environmental Sciences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US" sz="2400" b="1" dirty="0">
                <a:effectLst/>
                <a:latin typeface="Calibri" panose="020F0502020204030204" pitchFamily="34" charset="0"/>
                <a:ea typeface="Calibri" panose="020F0502020204030204" pitchFamily="34" charset="0"/>
                <a:cs typeface="Times New Roman" panose="02020603050405020304" pitchFamily="18" charset="0"/>
              </a:rPr>
              <a:t>Anthony Kendall</a:t>
            </a:r>
            <a:r>
              <a:rPr lang="en-US" sz="2400" dirty="0">
                <a:effectLst/>
                <a:latin typeface="Calibri" panose="020F0502020204030204" pitchFamily="34" charset="0"/>
                <a:ea typeface="Calibri" panose="020F0502020204030204" pitchFamily="34" charset="0"/>
                <a:cs typeface="Times New Roman" panose="02020603050405020304" pitchFamily="18" charset="0"/>
              </a:rPr>
              <a:t>, Assistant Professor</a:t>
            </a:r>
          </a:p>
          <a:p>
            <a:pPr marR="0">
              <a:spcBef>
                <a:spcPts val="0"/>
              </a:spcBef>
              <a:spcAft>
                <a:spcPts val="0"/>
              </a:spcAft>
            </a:pPr>
            <a:endParaRPr lang="en-US" sz="800" dirty="0">
              <a:latin typeface="Calibri" panose="020F0502020204030204" pitchFamily="34" charset="0"/>
              <a:ea typeface="Calibri" panose="020F0502020204030204" pitchFamily="34" charset="0"/>
              <a:cs typeface="Times New Roman" panose="02020603050405020304" pitchFamily="18" charset="0"/>
            </a:endParaRPr>
          </a:p>
          <a:p>
            <a:pPr marR="0">
              <a:spcBef>
                <a:spcPts val="0"/>
              </a:spcBef>
              <a:spcAft>
                <a:spcPts val="0"/>
              </a:spcAft>
            </a:pPr>
            <a:r>
              <a:rPr lang="en-US" sz="2400" u="sng" dirty="0">
                <a:effectLst/>
                <a:latin typeface="Calibri" panose="020F0502020204030204" pitchFamily="34" charset="0"/>
                <a:ea typeface="Calibri" panose="020F0502020204030204" pitchFamily="34" charset="0"/>
                <a:cs typeface="Times New Roman" panose="02020603050405020304" pitchFamily="18" charset="0"/>
              </a:rPr>
              <a:t>Integrative Biology</a:t>
            </a:r>
          </a:p>
          <a:p>
            <a:pPr marL="342900" marR="0" indent="-342900">
              <a:spcBef>
                <a:spcPts val="0"/>
              </a:spcBef>
              <a:spcAft>
                <a:spcPts val="0"/>
              </a:spcAft>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Times New Roman" panose="02020603050405020304" pitchFamily="18" charset="0"/>
              </a:rPr>
              <a:t>James Moran</a:t>
            </a:r>
            <a:r>
              <a:rPr lang="en-US" sz="2400" dirty="0">
                <a:latin typeface="Calibri" panose="020F0502020204030204" pitchFamily="34" charset="0"/>
                <a:ea typeface="Calibri" panose="020F0502020204030204" pitchFamily="34" charset="0"/>
                <a:cs typeface="Times New Roman" panose="02020603050405020304" pitchFamily="18" charset="0"/>
              </a:rPr>
              <a:t>, Associate Professor</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R="0">
              <a:spcBef>
                <a:spcPts val="0"/>
              </a:spcBef>
              <a:spcAft>
                <a:spcPts val="0"/>
              </a:spcAft>
            </a:pPr>
            <a:endParaRPr lang="en-US" sz="800" dirty="0">
              <a:latin typeface="Calibri" panose="020F0502020204030204" pitchFamily="34" charset="0"/>
              <a:ea typeface="Calibri" panose="020F0502020204030204" pitchFamily="34" charset="0"/>
              <a:cs typeface="Times New Roman" panose="02020603050405020304" pitchFamily="18" charset="0"/>
            </a:endParaRPr>
          </a:p>
          <a:p>
            <a:pPr marR="0">
              <a:spcBef>
                <a:spcPts val="0"/>
              </a:spcBef>
              <a:spcAft>
                <a:spcPts val="0"/>
              </a:spcAft>
            </a:pPr>
            <a:r>
              <a:rPr lang="en-US" sz="2400" u="sng" dirty="0">
                <a:effectLst/>
                <a:latin typeface="Calibri" panose="020F0502020204030204" pitchFamily="34" charset="0"/>
                <a:ea typeface="Calibri" panose="020F0502020204030204" pitchFamily="34" charset="0"/>
                <a:cs typeface="Times New Roman" panose="02020603050405020304" pitchFamily="18" charset="0"/>
              </a:rPr>
              <a:t>Kellogg Biological Station</a:t>
            </a:r>
          </a:p>
          <a:p>
            <a:pPr marL="342900" marR="0" indent="-342900">
              <a:spcBef>
                <a:spcPts val="0"/>
              </a:spcBef>
              <a:spcAft>
                <a:spcPts val="0"/>
              </a:spcAft>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Times New Roman" panose="02020603050405020304" pitchFamily="18" charset="0"/>
              </a:rPr>
              <a:t>Alisha Shah</a:t>
            </a:r>
            <a:r>
              <a:rPr lang="en-US" sz="2400" dirty="0">
                <a:latin typeface="Calibri" panose="020F0502020204030204" pitchFamily="34" charset="0"/>
                <a:ea typeface="Calibri" panose="020F0502020204030204" pitchFamily="34" charset="0"/>
                <a:cs typeface="Times New Roman" panose="02020603050405020304" pitchFamily="18" charset="0"/>
              </a:rPr>
              <a:t>, Assistant Professor</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R="0">
              <a:spcBef>
                <a:spcPts val="0"/>
              </a:spcBef>
              <a:spcAft>
                <a:spcPts val="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R="0">
              <a:spcBef>
                <a:spcPts val="0"/>
              </a:spcBef>
              <a:spcAft>
                <a:spcPts val="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3456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76921"/>
            <a:ext cx="10515600" cy="794101"/>
          </a:xfrm>
          <a:solidFill>
            <a:srgbClr val="18453B"/>
          </a:solidFill>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NatSci Faculty and Academic Staff </a:t>
            </a:r>
            <a:r>
              <a:rPr lang="en-US" sz="2000" dirty="0">
                <a:solidFill>
                  <a:schemeClr val="bg1"/>
                </a:solidFill>
                <a:latin typeface="Arial" panose="020B0604020202020204" pitchFamily="34" charset="0"/>
                <a:cs typeface="Arial" panose="020B0604020202020204" pitchFamily="34" charset="0"/>
              </a:rPr>
              <a:t>(cont.) </a:t>
            </a:r>
          </a:p>
        </p:txBody>
      </p:sp>
      <p:sp>
        <p:nvSpPr>
          <p:cNvPr id="3" name="Content Placeholder 2"/>
          <p:cNvSpPr>
            <a:spLocks noGrp="1"/>
          </p:cNvSpPr>
          <p:nvPr>
            <p:ph idx="1"/>
          </p:nvPr>
        </p:nvSpPr>
        <p:spPr>
          <a:xfrm>
            <a:off x="838199" y="1680961"/>
            <a:ext cx="10515599" cy="4381410"/>
          </a:xfrm>
        </p:spPr>
        <p:txBody>
          <a:bodyPr>
            <a:normAutofit/>
          </a:bodyPr>
          <a:lstStyle/>
          <a:p>
            <a:pPr marL="457200" lvl="1" indent="0">
              <a:buNone/>
            </a:pPr>
            <a:endParaRPr lang="en-US" sz="800" b="1" u="sng" dirty="0"/>
          </a:p>
          <a:p>
            <a:pPr lvl="1"/>
            <a:endParaRPr lang="en-US" sz="2400" dirty="0"/>
          </a:p>
          <a:p>
            <a:endParaRPr lang="en-US" dirty="0"/>
          </a:p>
          <a:p>
            <a:endParaRPr lang="en-US" dirty="0"/>
          </a:p>
          <a:p>
            <a:endParaRPr lang="en-US" dirty="0"/>
          </a:p>
          <a:p>
            <a:endParaRPr lang="en-US" sz="3100" dirty="0"/>
          </a:p>
          <a:p>
            <a:pPr marL="0" indent="0">
              <a:buNone/>
            </a:pPr>
            <a:endParaRPr lang="en-US" sz="3100" dirty="0"/>
          </a:p>
        </p:txBody>
      </p:sp>
      <p:sp>
        <p:nvSpPr>
          <p:cNvPr id="5" name="TextBox 4">
            <a:extLst>
              <a:ext uri="{FF2B5EF4-FFF2-40B4-BE49-F238E27FC236}">
                <a16:creationId xmlns:a16="http://schemas.microsoft.com/office/drawing/2014/main" id="{45B97275-8633-4EA6-BF55-C4F5757D4CFA}"/>
              </a:ext>
            </a:extLst>
          </p:cNvPr>
          <p:cNvSpPr txBox="1"/>
          <p:nvPr/>
        </p:nvSpPr>
        <p:spPr>
          <a:xfrm>
            <a:off x="1405578" y="1826325"/>
            <a:ext cx="9379487" cy="4031873"/>
          </a:xfrm>
          <a:prstGeom prst="rect">
            <a:avLst/>
          </a:prstGeom>
          <a:noFill/>
        </p:spPr>
        <p:txBody>
          <a:bodyPr wrap="square">
            <a:spAutoFit/>
          </a:bodyPr>
          <a:lstStyle/>
          <a:p>
            <a:pPr marL="0" marR="0">
              <a:spcBef>
                <a:spcPts val="0"/>
              </a:spcBef>
              <a:spcAft>
                <a:spcPts val="0"/>
              </a:spcAft>
            </a:pPr>
            <a:r>
              <a:rPr lang="en-US" sz="2400" u="sng" dirty="0">
                <a:effectLst/>
                <a:latin typeface="Calibri" panose="020F0502020204030204" pitchFamily="34" charset="0"/>
                <a:ea typeface="Calibri" panose="020F0502020204030204" pitchFamily="34" charset="0"/>
                <a:cs typeface="Times New Roman" panose="02020603050405020304" pitchFamily="18" charset="0"/>
              </a:rPr>
              <a:t>Mathematics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US" sz="2400" b="1" dirty="0">
                <a:effectLst/>
                <a:latin typeface="Calibri" panose="020F0502020204030204" pitchFamily="34" charset="0"/>
                <a:ea typeface="Calibri" panose="020F0502020204030204" pitchFamily="34" charset="0"/>
                <a:cs typeface="Times New Roman" panose="02020603050405020304" pitchFamily="18" charset="0"/>
              </a:rPr>
              <a:t>Kevin Lawrence</a:t>
            </a:r>
            <a:r>
              <a:rPr lang="en-US" sz="2400" dirty="0">
                <a:effectLst/>
                <a:latin typeface="Calibri" panose="020F0502020204030204" pitchFamily="34" charset="0"/>
                <a:ea typeface="Calibri" panose="020F0502020204030204" pitchFamily="34" charset="0"/>
                <a:cs typeface="Times New Roman" panose="02020603050405020304" pitchFamily="18" charset="0"/>
              </a:rPr>
              <a:t>, Instructor-Fixed Term</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indent="-342900">
              <a:spcBef>
                <a:spcPts val="0"/>
              </a:spcBef>
              <a:spcAft>
                <a:spcPts val="0"/>
              </a:spcAft>
              <a:buFont typeface="Arial" panose="020B0604020202020204" pitchFamily="34" charset="0"/>
              <a:buChar char="•"/>
            </a:pPr>
            <a:r>
              <a:rPr lang="en-US" sz="2400" b="1" dirty="0">
                <a:effectLst/>
                <a:latin typeface="Calibri" panose="020F0502020204030204" pitchFamily="34" charset="0"/>
                <a:ea typeface="Calibri" panose="020F0502020204030204" pitchFamily="34" charset="0"/>
                <a:cs typeface="Times New Roman" panose="02020603050405020304" pitchFamily="18" charset="0"/>
              </a:rPr>
              <a:t>Konstantin </a:t>
            </a:r>
            <a:r>
              <a:rPr lang="en-US" sz="2400" b="1" dirty="0" err="1">
                <a:effectLst/>
                <a:latin typeface="Calibri" panose="020F0502020204030204" pitchFamily="34" charset="0"/>
                <a:ea typeface="Calibri" panose="020F0502020204030204" pitchFamily="34" charset="0"/>
                <a:cs typeface="Times New Roman" panose="02020603050405020304" pitchFamily="18" charset="0"/>
              </a:rPr>
              <a:t>Matetski</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Assistant Professor</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US" sz="2400" b="1" dirty="0" err="1">
                <a:latin typeface="Calibri" panose="020F0502020204030204" pitchFamily="34" charset="0"/>
                <a:ea typeface="Calibri" panose="020F0502020204030204" pitchFamily="34" charset="0"/>
                <a:cs typeface="Times New Roman" panose="02020603050405020304" pitchFamily="18" charset="0"/>
              </a:rPr>
              <a:t>Michail</a:t>
            </a:r>
            <a:r>
              <a:rPr lang="en-US" sz="2400" b="1" dirty="0">
                <a:latin typeface="Calibri" panose="020F0502020204030204" pitchFamily="34" charset="0"/>
                <a:ea typeface="Calibri" panose="020F0502020204030204" pitchFamily="34" charset="0"/>
                <a:cs typeface="Times New Roman" panose="02020603050405020304" pitchFamily="18" charset="0"/>
              </a:rPr>
              <a:t> </a:t>
            </a:r>
            <a:r>
              <a:rPr lang="en-US" sz="2400" b="1" dirty="0" err="1">
                <a:latin typeface="Calibri" panose="020F0502020204030204" pitchFamily="34" charset="0"/>
                <a:ea typeface="Calibri" panose="020F0502020204030204" pitchFamily="34" charset="0"/>
                <a:cs typeface="Times New Roman" panose="02020603050405020304" pitchFamily="18" charset="0"/>
              </a:rPr>
              <a:t>Paparizos</a:t>
            </a:r>
            <a:r>
              <a:rPr lang="en-US" sz="2400" dirty="0">
                <a:latin typeface="Calibri" panose="020F0502020204030204" pitchFamily="34" charset="0"/>
                <a:ea typeface="Calibri" panose="020F0502020204030204" pitchFamily="34" charset="0"/>
                <a:cs typeface="Times New Roman" panose="02020603050405020304" pitchFamily="18" charset="0"/>
              </a:rPr>
              <a:t>, Instructor-Fixed Term</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R="0">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u="sng" dirty="0">
                <a:effectLst/>
                <a:latin typeface="Calibri" panose="020F0502020204030204" pitchFamily="34" charset="0"/>
                <a:ea typeface="Calibri" panose="020F0502020204030204" pitchFamily="34" charset="0"/>
                <a:cs typeface="Times New Roman" panose="02020603050405020304" pitchFamily="18" charset="0"/>
              </a:rPr>
              <a:t>Microbiology &amp; Molecular Genetics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US" sz="2400" b="1" dirty="0">
                <a:effectLst/>
                <a:latin typeface="Calibri" panose="020F0502020204030204" pitchFamily="34" charset="0"/>
                <a:ea typeface="Calibri" panose="020F0502020204030204" pitchFamily="34" charset="0"/>
                <a:cs typeface="Times New Roman" panose="02020603050405020304" pitchFamily="18" charset="0"/>
              </a:rPr>
              <a:t>Andrew Crawford</a:t>
            </a:r>
            <a:r>
              <a:rPr lang="en-US" sz="2400" dirty="0">
                <a:effectLst/>
                <a:latin typeface="Calibri" panose="020F0502020204030204" pitchFamily="34" charset="0"/>
                <a:ea typeface="Calibri" panose="020F0502020204030204" pitchFamily="34" charset="0"/>
                <a:cs typeface="Times New Roman" panose="02020603050405020304" pitchFamily="18" charset="0"/>
              </a:rPr>
              <a:t>, Specialist-Research</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US" sz="2400" b="1" dirty="0">
                <a:effectLst/>
                <a:latin typeface="Calibri" panose="020F0502020204030204" pitchFamily="34" charset="0"/>
                <a:ea typeface="Calibri" panose="020F0502020204030204" pitchFamily="34" charset="0"/>
                <a:cs typeface="Times New Roman" panose="02020603050405020304" pitchFamily="18" charset="0"/>
              </a:rPr>
              <a:t>Yu Zhang</a:t>
            </a:r>
            <a:r>
              <a:rPr lang="en-US" sz="2400" dirty="0">
                <a:effectLst/>
                <a:latin typeface="Calibri" panose="020F0502020204030204" pitchFamily="34" charset="0"/>
                <a:ea typeface="Calibri" panose="020F0502020204030204" pitchFamily="34" charset="0"/>
                <a:cs typeface="Times New Roman" panose="02020603050405020304" pitchFamily="18" charset="0"/>
              </a:rPr>
              <a:t>, Assistant Professor</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p>
          <a:p>
            <a:pPr marR="0">
              <a:spcBef>
                <a:spcPts val="0"/>
              </a:spcBef>
              <a:spcAft>
                <a:spcPts val="0"/>
              </a:spcAft>
            </a:pP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p>
            <a:pPr marR="0">
              <a:spcBef>
                <a:spcPts val="0"/>
              </a:spcBef>
              <a:spcAft>
                <a:spcPts val="0"/>
              </a:spcAft>
            </a:pPr>
            <a:r>
              <a:rPr lang="en-US" sz="2400" u="sng" dirty="0">
                <a:effectLst/>
                <a:latin typeface="Calibri" panose="020F0502020204030204" pitchFamily="34" charset="0"/>
                <a:ea typeface="Calibri" panose="020F0502020204030204" pitchFamily="34" charset="0"/>
                <a:cs typeface="Times New Roman" panose="02020603050405020304" pitchFamily="18" charset="0"/>
              </a:rPr>
              <a:t>Physics &amp; Astronomy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US" sz="2400" b="1" dirty="0" err="1">
                <a:effectLst/>
                <a:latin typeface="Calibri" panose="020F0502020204030204" pitchFamily="34" charset="0"/>
                <a:ea typeface="Calibri" panose="020F0502020204030204" pitchFamily="34" charset="0"/>
                <a:cs typeface="Times New Roman" panose="02020603050405020304" pitchFamily="18" charset="0"/>
              </a:rPr>
              <a:t>Kerim</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effectLst/>
                <a:latin typeface="Calibri" panose="020F0502020204030204" pitchFamily="34" charset="0"/>
                <a:ea typeface="Calibri" panose="020F0502020204030204" pitchFamily="34" charset="0"/>
                <a:cs typeface="Times New Roman" panose="02020603050405020304" pitchFamily="18" charset="0"/>
              </a:rPr>
              <a:t>Gulyuz</a:t>
            </a:r>
            <a:r>
              <a:rPr lang="en-US" sz="2400" dirty="0">
                <a:effectLst/>
                <a:latin typeface="Calibri" panose="020F0502020204030204" pitchFamily="34" charset="0"/>
                <a:ea typeface="Calibri" panose="020F0502020204030204" pitchFamily="34" charset="0"/>
                <a:cs typeface="Times New Roman" panose="02020603050405020304" pitchFamily="18" charset="0"/>
              </a:rPr>
              <a:t>, Assistant Professor Fixed Term</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US" sz="2400" b="1" dirty="0" err="1">
                <a:latin typeface="Calibri" panose="020F0502020204030204" pitchFamily="34" charset="0"/>
                <a:ea typeface="Calibri" panose="020F0502020204030204" pitchFamily="34" charset="0"/>
                <a:cs typeface="Times New Roman" panose="02020603050405020304" pitchFamily="18" charset="0"/>
              </a:rPr>
              <a:t>Kirtimaan</a:t>
            </a:r>
            <a:r>
              <a:rPr lang="en-US" sz="2400" b="1" dirty="0">
                <a:latin typeface="Calibri" panose="020F0502020204030204" pitchFamily="34" charset="0"/>
                <a:ea typeface="Calibri" panose="020F0502020204030204" pitchFamily="34" charset="0"/>
                <a:cs typeface="Times New Roman" panose="02020603050405020304" pitchFamily="18" charset="0"/>
              </a:rPr>
              <a:t> Mohan</a:t>
            </a:r>
            <a:r>
              <a:rPr lang="en-US" sz="2400" dirty="0">
                <a:latin typeface="Calibri" panose="020F0502020204030204" pitchFamily="34" charset="0"/>
                <a:ea typeface="Calibri" panose="020F0502020204030204" pitchFamily="34" charset="0"/>
                <a:cs typeface="Times New Roman" panose="02020603050405020304" pitchFamily="18" charset="0"/>
              </a:rPr>
              <a:t>, Assistant Professor, Lyman Briggs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6294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8" y="873733"/>
            <a:ext cx="10515600" cy="794101"/>
          </a:xfrm>
          <a:solidFill>
            <a:srgbClr val="18453B"/>
          </a:solidFill>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NatSci Faculty and Academic Staff </a:t>
            </a:r>
            <a:r>
              <a:rPr lang="en-US" sz="2000" dirty="0">
                <a:solidFill>
                  <a:schemeClr val="bg1"/>
                </a:solidFill>
                <a:latin typeface="Arial" panose="020B0604020202020204" pitchFamily="34" charset="0"/>
                <a:cs typeface="Arial" panose="020B0604020202020204" pitchFamily="34" charset="0"/>
              </a:rPr>
              <a:t>(cont.)</a:t>
            </a:r>
          </a:p>
        </p:txBody>
      </p:sp>
      <p:sp>
        <p:nvSpPr>
          <p:cNvPr id="3" name="Content Placeholder 2"/>
          <p:cNvSpPr>
            <a:spLocks noGrp="1"/>
          </p:cNvSpPr>
          <p:nvPr>
            <p:ph idx="1"/>
          </p:nvPr>
        </p:nvSpPr>
        <p:spPr>
          <a:xfrm>
            <a:off x="855080" y="1508093"/>
            <a:ext cx="10515599" cy="4381410"/>
          </a:xfrm>
        </p:spPr>
        <p:txBody>
          <a:bodyPr>
            <a:normAutofit/>
          </a:bodyPr>
          <a:lstStyle/>
          <a:p>
            <a:pPr marL="457200" lvl="1" indent="0">
              <a:buNone/>
            </a:pPr>
            <a:endParaRPr lang="en-US" sz="800" b="1" u="sng"/>
          </a:p>
          <a:p>
            <a:pPr lvl="1"/>
            <a:endParaRPr lang="en-US" sz="2400"/>
          </a:p>
          <a:p>
            <a:endParaRPr lang="en-US"/>
          </a:p>
          <a:p>
            <a:endParaRPr lang="en-US"/>
          </a:p>
          <a:p>
            <a:endParaRPr lang="en-US"/>
          </a:p>
          <a:p>
            <a:endParaRPr lang="en-US" sz="3100"/>
          </a:p>
          <a:p>
            <a:pPr marL="0" indent="0">
              <a:buNone/>
            </a:pPr>
            <a:endParaRPr lang="en-US" sz="3100"/>
          </a:p>
        </p:txBody>
      </p:sp>
      <p:sp>
        <p:nvSpPr>
          <p:cNvPr id="5" name="TextBox 4">
            <a:extLst>
              <a:ext uri="{FF2B5EF4-FFF2-40B4-BE49-F238E27FC236}">
                <a16:creationId xmlns:a16="http://schemas.microsoft.com/office/drawing/2014/main" id="{06CF3B6D-74D8-4E22-96DD-0345B45F472F}"/>
              </a:ext>
            </a:extLst>
          </p:cNvPr>
          <p:cNvSpPr txBox="1"/>
          <p:nvPr/>
        </p:nvSpPr>
        <p:spPr>
          <a:xfrm>
            <a:off x="1295880" y="1780568"/>
            <a:ext cx="9632515" cy="4216539"/>
          </a:xfrm>
          <a:prstGeom prst="rect">
            <a:avLst/>
          </a:prstGeom>
          <a:noFill/>
        </p:spPr>
        <p:txBody>
          <a:bodyPr wrap="square">
            <a:spAutoFit/>
          </a:bodyPr>
          <a:lstStyle/>
          <a:p>
            <a:pPr marL="0" marR="0">
              <a:spcBef>
                <a:spcPts val="0"/>
              </a:spcBef>
              <a:spcAft>
                <a:spcPts val="0"/>
              </a:spcAft>
            </a:pPr>
            <a:r>
              <a:rPr lang="en-US" sz="2400" u="sng" dirty="0">
                <a:effectLst/>
                <a:latin typeface="Calibri" panose="020F0502020204030204" pitchFamily="34" charset="0"/>
                <a:ea typeface="Calibri" panose="020F0502020204030204" pitchFamily="34" charset="0"/>
                <a:cs typeface="Times New Roman" panose="02020603050405020304" pitchFamily="18" charset="0"/>
              </a:rPr>
              <a:t>Physiology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US" sz="2400" b="1" dirty="0">
                <a:effectLst/>
                <a:latin typeface="Calibri" panose="020F0502020204030204" pitchFamily="34" charset="0"/>
                <a:ea typeface="Calibri" panose="020F0502020204030204" pitchFamily="34" charset="0"/>
                <a:cs typeface="Times New Roman" panose="02020603050405020304" pitchFamily="18" charset="0"/>
              </a:rPr>
              <a:t>Byron Gipson</a:t>
            </a:r>
            <a:r>
              <a:rPr lang="en-US" sz="2400" dirty="0">
                <a:effectLst/>
                <a:latin typeface="Calibri" panose="020F0502020204030204" pitchFamily="34" charset="0"/>
                <a:ea typeface="Calibri" panose="020F0502020204030204" pitchFamily="34" charset="0"/>
                <a:cs typeface="Times New Roman" panose="02020603050405020304" pitchFamily="18" charset="0"/>
              </a:rPr>
              <a:t>, Assistant Professor Fixed Term</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Times New Roman" panose="02020603050405020304" pitchFamily="18" charset="0"/>
              </a:rPr>
              <a:t>Cameron </a:t>
            </a:r>
            <a:r>
              <a:rPr lang="en-US" sz="2400" b="1" dirty="0" err="1">
                <a:latin typeface="Calibri" panose="020F0502020204030204" pitchFamily="34" charset="0"/>
                <a:ea typeface="Calibri" panose="020F0502020204030204" pitchFamily="34" charset="0"/>
                <a:cs typeface="Times New Roman" panose="02020603050405020304" pitchFamily="18" charset="0"/>
              </a:rPr>
              <a:t>Prigge</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Assistant Professor Fixed Term</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US" sz="2400" b="1" dirty="0">
                <a:effectLst/>
                <a:latin typeface="Calibri" panose="020F0502020204030204" pitchFamily="34" charset="0"/>
                <a:ea typeface="Calibri" panose="020F0502020204030204" pitchFamily="34" charset="0"/>
                <a:cs typeface="Times New Roman" panose="02020603050405020304" pitchFamily="18" charset="0"/>
              </a:rPr>
              <a:t>Theodore Towse</a:t>
            </a:r>
            <a:r>
              <a:rPr lang="en-US" sz="2400" dirty="0">
                <a:effectLst/>
                <a:latin typeface="Calibri" panose="020F0502020204030204" pitchFamily="34" charset="0"/>
                <a:ea typeface="Calibri" panose="020F0502020204030204" pitchFamily="34" charset="0"/>
                <a:cs typeface="Times New Roman" panose="02020603050405020304" pitchFamily="18" charset="0"/>
              </a:rPr>
              <a:t>, Associate Professor Fixed Term</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Times New Roman" panose="02020603050405020304" pitchFamily="18" charset="0"/>
              </a:rPr>
              <a:t>Charlotte </a:t>
            </a:r>
            <a:r>
              <a:rPr lang="en-US" sz="2400" b="1" dirty="0" err="1">
                <a:latin typeface="Calibri" panose="020F0502020204030204" pitchFamily="34" charset="0"/>
                <a:ea typeface="Calibri" panose="020F0502020204030204" pitchFamily="34" charset="0"/>
                <a:cs typeface="Times New Roman" panose="02020603050405020304" pitchFamily="18" charset="0"/>
              </a:rPr>
              <a:t>Vanacker</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Assistant Professor Fixed Term</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US" sz="2400" b="1" dirty="0">
                <a:effectLst/>
                <a:latin typeface="Calibri" panose="020F0502020204030204" pitchFamily="34" charset="0"/>
                <a:ea typeface="Calibri" panose="020F0502020204030204" pitchFamily="34" charset="0"/>
                <a:cs typeface="Times New Roman" panose="02020603050405020304" pitchFamily="18" charset="0"/>
              </a:rPr>
              <a:t>Jennifer Doherty</a:t>
            </a:r>
            <a:r>
              <a:rPr lang="en-US" sz="2400" dirty="0">
                <a:effectLst/>
                <a:latin typeface="Calibri" panose="020F0502020204030204" pitchFamily="34" charset="0"/>
                <a:ea typeface="Calibri" panose="020F0502020204030204" pitchFamily="34" charset="0"/>
                <a:cs typeface="Times New Roman" panose="02020603050405020304" pitchFamily="18" charset="0"/>
              </a:rPr>
              <a:t>, Assistant Professor</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Lyman Briggs</a:t>
            </a:r>
          </a:p>
          <a:p>
            <a:pPr marL="342900" marR="0" indent="-342900">
              <a:spcBef>
                <a:spcPts val="0"/>
              </a:spcBef>
              <a:spcAft>
                <a:spcPts val="600"/>
              </a:spcAft>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Times New Roman" panose="02020603050405020304" pitchFamily="18" charset="0"/>
              </a:rPr>
              <a:t>Shahnaz Masani</a:t>
            </a:r>
            <a:r>
              <a:rPr lang="en-US" sz="2400" dirty="0">
                <a:latin typeface="Calibri" panose="020F0502020204030204" pitchFamily="34" charset="0"/>
                <a:ea typeface="Calibri" panose="020F0502020204030204" pitchFamily="34" charset="0"/>
                <a:cs typeface="Times New Roman" panose="02020603050405020304" pitchFamily="18" charset="0"/>
              </a:rPr>
              <a:t>, Assistant Professor</a:t>
            </a:r>
            <a:r>
              <a:rPr lang="en-US" sz="2400" b="1" dirty="0">
                <a:latin typeface="Calibri" panose="020F050202020403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Lyman Briggs</a:t>
            </a:r>
          </a:p>
          <a:p>
            <a:pPr marR="0">
              <a:spcBef>
                <a:spcPts val="0"/>
              </a:spcBef>
              <a:spcAft>
                <a:spcPts val="60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6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u="sng" dirty="0">
                <a:effectLst/>
                <a:latin typeface="Calibri" panose="020F0502020204030204" pitchFamily="34" charset="0"/>
                <a:ea typeface="Calibri" panose="020F0502020204030204" pitchFamily="34" charset="0"/>
                <a:cs typeface="Times New Roman" panose="02020603050405020304" pitchFamily="18" charset="0"/>
              </a:rPr>
              <a:t>Plant Biology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600"/>
              </a:spcAft>
              <a:buFont typeface="Arial" panose="020B0604020202020204" pitchFamily="34" charset="0"/>
              <a:buChar char="•"/>
            </a:pPr>
            <a:r>
              <a:rPr lang="en-US" sz="2400" b="1" dirty="0">
                <a:effectLst/>
                <a:latin typeface="Calibri" panose="020F0502020204030204" pitchFamily="34" charset="0"/>
                <a:ea typeface="Calibri" panose="020F0502020204030204" pitchFamily="34" charset="0"/>
                <a:cs typeface="Times New Roman" panose="02020603050405020304" pitchFamily="18" charset="0"/>
              </a:rPr>
              <a:t>Lauren Sullivan</a:t>
            </a:r>
            <a:r>
              <a:rPr lang="en-US" sz="2400" dirty="0">
                <a:effectLst/>
                <a:latin typeface="Calibri" panose="020F0502020204030204" pitchFamily="34" charset="0"/>
                <a:ea typeface="Calibri" panose="020F0502020204030204" pitchFamily="34" charset="0"/>
                <a:cs typeface="Times New Roman" panose="02020603050405020304" pitchFamily="18" charset="0"/>
              </a:rPr>
              <a:t>, Assistant Professor</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094969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8" y="873733"/>
            <a:ext cx="10515600" cy="794101"/>
          </a:xfrm>
          <a:solidFill>
            <a:srgbClr val="18453B"/>
          </a:solidFill>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NatSci Faculty and Academic Staff </a:t>
            </a:r>
            <a:r>
              <a:rPr lang="en-US" sz="2000" dirty="0">
                <a:solidFill>
                  <a:schemeClr val="bg1"/>
                </a:solidFill>
                <a:latin typeface="Arial" panose="020B0604020202020204" pitchFamily="34" charset="0"/>
                <a:cs typeface="Arial" panose="020B0604020202020204" pitchFamily="34" charset="0"/>
              </a:rPr>
              <a:t>(cont.)</a:t>
            </a:r>
          </a:p>
        </p:txBody>
      </p:sp>
      <p:sp>
        <p:nvSpPr>
          <p:cNvPr id="3" name="Content Placeholder 2"/>
          <p:cNvSpPr>
            <a:spLocks noGrp="1"/>
          </p:cNvSpPr>
          <p:nvPr>
            <p:ph idx="1"/>
          </p:nvPr>
        </p:nvSpPr>
        <p:spPr>
          <a:xfrm>
            <a:off x="838199" y="1680961"/>
            <a:ext cx="10515599" cy="4381410"/>
          </a:xfrm>
        </p:spPr>
        <p:txBody>
          <a:bodyPr>
            <a:normAutofit/>
          </a:bodyPr>
          <a:lstStyle/>
          <a:p>
            <a:pPr marL="457200" lvl="1" indent="0">
              <a:buNone/>
            </a:pPr>
            <a:endParaRPr lang="en-US" sz="800" b="1" u="sng" dirty="0"/>
          </a:p>
          <a:p>
            <a:pPr lvl="1"/>
            <a:endParaRPr lang="en-US" sz="2400" dirty="0"/>
          </a:p>
          <a:p>
            <a:endParaRPr lang="en-US" dirty="0"/>
          </a:p>
          <a:p>
            <a:endParaRPr lang="en-US" dirty="0"/>
          </a:p>
          <a:p>
            <a:endParaRPr lang="en-US" dirty="0"/>
          </a:p>
          <a:p>
            <a:endParaRPr lang="en-US" sz="3100" dirty="0"/>
          </a:p>
          <a:p>
            <a:pPr marL="0" indent="0">
              <a:buNone/>
            </a:pPr>
            <a:endParaRPr lang="en-US" sz="3100" dirty="0"/>
          </a:p>
        </p:txBody>
      </p:sp>
      <p:sp>
        <p:nvSpPr>
          <p:cNvPr id="5" name="TextBox 4">
            <a:extLst>
              <a:ext uri="{FF2B5EF4-FFF2-40B4-BE49-F238E27FC236}">
                <a16:creationId xmlns:a16="http://schemas.microsoft.com/office/drawing/2014/main" id="{06CF3B6D-74D8-4E22-96DD-0345B45F472F}"/>
              </a:ext>
            </a:extLst>
          </p:cNvPr>
          <p:cNvSpPr txBox="1"/>
          <p:nvPr/>
        </p:nvSpPr>
        <p:spPr>
          <a:xfrm>
            <a:off x="1276303" y="1793695"/>
            <a:ext cx="9632515" cy="3816429"/>
          </a:xfrm>
          <a:prstGeom prst="rect">
            <a:avLst/>
          </a:prstGeom>
          <a:noFill/>
        </p:spPr>
        <p:txBody>
          <a:bodyPr wrap="square">
            <a:spAutoFit/>
          </a:bodyPr>
          <a:lstStyle/>
          <a:p>
            <a:pPr>
              <a:spcAft>
                <a:spcPts val="600"/>
              </a:spcAft>
            </a:pPr>
            <a:r>
              <a:rPr lang="en-US" sz="2400" u="sng" dirty="0">
                <a:effectLst/>
                <a:latin typeface="Calibri" panose="020F0502020204030204" pitchFamily="34" charset="0"/>
                <a:ea typeface="Calibri" panose="020F0502020204030204" pitchFamily="34" charset="0"/>
                <a:cs typeface="Times New Roman" panose="02020603050405020304" pitchFamily="18" charset="0"/>
              </a:rPr>
              <a:t>Plant Research Laboratory</a:t>
            </a:r>
          </a:p>
          <a:p>
            <a:pPr marL="342900" indent="-342900">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Times New Roman" panose="02020603050405020304" pitchFamily="18" charset="0"/>
              </a:rPr>
              <a:t>Stefan </a:t>
            </a:r>
            <a:r>
              <a:rPr lang="en-US" sz="2400" b="1" dirty="0" err="1">
                <a:latin typeface="Calibri" panose="020F0502020204030204" pitchFamily="34" charset="0"/>
                <a:ea typeface="Calibri" panose="020F0502020204030204" pitchFamily="34" charset="0"/>
                <a:cs typeface="Times New Roman" panose="02020603050405020304" pitchFamily="18" charset="0"/>
              </a:rPr>
              <a:t>Schmollinger</a:t>
            </a:r>
            <a:r>
              <a:rPr lang="en-US" sz="2400" dirty="0">
                <a:latin typeface="Calibri" panose="020F0502020204030204" pitchFamily="34" charset="0"/>
                <a:ea typeface="Calibri" panose="020F0502020204030204" pitchFamily="34" charset="0"/>
                <a:cs typeface="Times New Roman" panose="02020603050405020304" pitchFamily="18" charset="0"/>
              </a:rPr>
              <a:t>, Assistant Professor Research-Fixed Term</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400" b="1" dirty="0">
                <a:effectLst/>
                <a:latin typeface="Calibri" panose="020F0502020204030204" pitchFamily="34" charset="0"/>
                <a:ea typeface="Calibri" panose="020F0502020204030204" pitchFamily="34" charset="0"/>
                <a:cs typeface="Times New Roman" panose="02020603050405020304" pitchFamily="18" charset="0"/>
              </a:rPr>
              <a:t>Daniela </a:t>
            </a:r>
            <a:r>
              <a:rPr lang="en-US" sz="2400" b="1" dirty="0" err="1">
                <a:effectLst/>
                <a:latin typeface="Calibri" panose="020F0502020204030204" pitchFamily="34" charset="0"/>
                <a:ea typeface="Calibri" panose="020F0502020204030204" pitchFamily="34" charset="0"/>
                <a:cs typeface="Times New Roman" panose="02020603050405020304" pitchFamily="18" charset="0"/>
              </a:rPr>
              <a:t>Strenkert</a:t>
            </a:r>
            <a:r>
              <a:rPr lang="en-US" sz="2400" dirty="0">
                <a:effectLst/>
                <a:latin typeface="Calibri" panose="020F0502020204030204" pitchFamily="34" charset="0"/>
                <a:ea typeface="Calibri" panose="020F0502020204030204" pitchFamily="34" charset="0"/>
                <a:cs typeface="Times New Roman" panose="02020603050405020304" pitchFamily="18" charset="0"/>
              </a:rPr>
              <a:t>, Assistant Professor</a:t>
            </a:r>
          </a:p>
          <a:p>
            <a:endParaRPr lang="en-US" sz="800" b="1" dirty="0">
              <a:latin typeface="Calibri" panose="020F0502020204030204" pitchFamily="34" charset="0"/>
              <a:ea typeface="Calibri" panose="020F0502020204030204" pitchFamily="34" charset="0"/>
              <a:cs typeface="Times New Roman" panose="02020603050405020304" pitchFamily="18" charset="0"/>
            </a:endParaRPr>
          </a:p>
          <a:p>
            <a:r>
              <a:rPr lang="en-US" sz="2400" u="sng" dirty="0">
                <a:latin typeface="Calibri" panose="020F0502020204030204" pitchFamily="34" charset="0"/>
                <a:ea typeface="Calibri" panose="020F0502020204030204" pitchFamily="34" charset="0"/>
                <a:cs typeface="Times New Roman" panose="02020603050405020304" pitchFamily="18" charset="0"/>
              </a:rPr>
              <a:t>Program in Mathematics Education</a:t>
            </a:r>
          </a:p>
          <a:p>
            <a:pPr marL="342900" indent="-342900">
              <a:buFont typeface="Arial" panose="020B0604020202020204" pitchFamily="34" charset="0"/>
              <a:buChar char="•"/>
            </a:pPr>
            <a:r>
              <a:rPr lang="en-US" sz="2400" b="1" dirty="0">
                <a:effectLst/>
                <a:latin typeface="Calibri" panose="020F0502020204030204" pitchFamily="34" charset="0"/>
                <a:ea typeface="Calibri" panose="020F0502020204030204" pitchFamily="34" charset="0"/>
                <a:cs typeface="Times New Roman" panose="02020603050405020304" pitchFamily="18" charset="0"/>
              </a:rPr>
              <a:t>Kristen Vroom</a:t>
            </a:r>
            <a:r>
              <a:rPr lang="en-US" sz="2400" dirty="0">
                <a:effectLst/>
                <a:latin typeface="Calibri" panose="020F0502020204030204" pitchFamily="34" charset="0"/>
                <a:ea typeface="Calibri" panose="020F0502020204030204" pitchFamily="34" charset="0"/>
                <a:cs typeface="Times New Roman" panose="02020603050405020304" pitchFamily="18" charset="0"/>
              </a:rPr>
              <a:t>, Assistant Professor Lyman Briggs</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800" u="sng"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u="sng" dirty="0">
                <a:latin typeface="Calibri" panose="020F0502020204030204" pitchFamily="34" charset="0"/>
                <a:ea typeface="Calibri" panose="020F0502020204030204" pitchFamily="34" charset="0"/>
                <a:cs typeface="Times New Roman" panose="02020603050405020304" pitchFamily="18" charset="0"/>
              </a:rPr>
              <a:t>Statistics and Probability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Arial" panose="020B0604020202020204" pitchFamily="34" charset="0"/>
              <a:buChar char="•"/>
            </a:pPr>
            <a:r>
              <a:rPr lang="en-US" sz="2400" b="1" dirty="0">
                <a:effectLst/>
                <a:latin typeface="Calibri" panose="020F0502020204030204" pitchFamily="34" charset="0"/>
                <a:ea typeface="Calibri" panose="020F0502020204030204" pitchFamily="34" charset="0"/>
                <a:cs typeface="Times New Roman" panose="02020603050405020304" pitchFamily="18" charset="0"/>
              </a:rPr>
              <a:t>Hyokyoung Hong</a:t>
            </a:r>
            <a:r>
              <a:rPr lang="en-US" sz="2400" dirty="0">
                <a:effectLst/>
                <a:latin typeface="Calibri" panose="020F0502020204030204" pitchFamily="34" charset="0"/>
                <a:ea typeface="Calibri" panose="020F0502020204030204" pitchFamily="34" charset="0"/>
                <a:cs typeface="Times New Roman" panose="02020603050405020304" pitchFamily="18" charset="0"/>
              </a:rPr>
              <a:t>, Associate Professor Fixed Term</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6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536749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270D2E-B1EB-4EA3-9C80-6CA6234CE1C6}"/>
              </a:ext>
            </a:extLst>
          </p:cNvPr>
          <p:cNvSpPr txBox="1"/>
          <p:nvPr/>
        </p:nvSpPr>
        <p:spPr>
          <a:xfrm>
            <a:off x="2948473" y="860968"/>
            <a:ext cx="60956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College of Natural Science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NatSci Annual Meeting/Awards Ceremony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Meeting Minutes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November 19, 2021 </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8EF602B-FCF0-44C5-AC4B-5B27CDB0F14B}"/>
              </a:ext>
            </a:extLst>
          </p:cNvPr>
          <p:cNvSpPr txBox="1"/>
          <p:nvPr/>
        </p:nvSpPr>
        <p:spPr>
          <a:xfrm>
            <a:off x="2814636" y="2180620"/>
            <a:ext cx="7604536" cy="1923604"/>
          </a:xfrm>
          <a:prstGeom prst="rect">
            <a:avLst/>
          </a:prstGeom>
          <a:noFill/>
        </p:spPr>
        <p:txBody>
          <a:bodyPr wrap="square">
            <a:spAutoFit/>
          </a:bodyPr>
          <a:lstStyle/>
          <a:p>
            <a:r>
              <a:rPr lang="en-US" sz="1700" b="1" dirty="0">
                <a:latin typeface="Arial" panose="020B0604020202020204" pitchFamily="34" charset="0"/>
                <a:cs typeface="Arial" panose="020B0604020202020204" pitchFamily="34" charset="0"/>
              </a:rPr>
              <a:t>Items of Business: </a:t>
            </a:r>
          </a:p>
          <a:p>
            <a:pPr marL="285750" indent="-285750">
              <a:buFont typeface="Wingdings" panose="05000000000000000000" pitchFamily="2" charset="2"/>
              <a:buChar char="§"/>
            </a:pPr>
            <a:r>
              <a:rPr lang="en-US" sz="1700" dirty="0">
                <a:latin typeface="Arial" panose="020B0604020202020204" pitchFamily="34" charset="0"/>
                <a:cs typeface="Arial" panose="020B0604020202020204" pitchFamily="34" charset="0"/>
              </a:rPr>
              <a:t>Approval of Minutes: </a:t>
            </a:r>
          </a:p>
          <a:p>
            <a:pPr marL="742950" lvl="1" indent="-285750">
              <a:buFont typeface="Courier New" panose="02070309020205020404" pitchFamily="49" charset="0"/>
              <a:buChar char="o"/>
            </a:pPr>
            <a:r>
              <a:rPr lang="en-US" sz="1700" dirty="0">
                <a:latin typeface="Arial" panose="020B0604020202020204" pitchFamily="34" charset="0"/>
                <a:cs typeface="Arial" panose="020B0604020202020204" pitchFamily="34" charset="0"/>
              </a:rPr>
              <a:t>The minutes of the Nov. 18, 2020, meeting were approved as distributed. </a:t>
            </a:r>
          </a:p>
          <a:p>
            <a:endParaRPr lang="en-US" sz="17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700" dirty="0">
                <a:latin typeface="Arial" panose="020B0604020202020204" pitchFamily="34" charset="0"/>
                <a:cs typeface="Arial" panose="020B0604020202020204" pitchFamily="34" charset="0"/>
              </a:rPr>
              <a:t>State of the College </a:t>
            </a:r>
          </a:p>
          <a:p>
            <a:pPr marL="742950" lvl="1" indent="-285750">
              <a:buFont typeface="Courier New" panose="02070309020205020404" pitchFamily="49" charset="0"/>
              <a:buChar char="o"/>
            </a:pPr>
            <a:r>
              <a:rPr lang="en-US" sz="1700" dirty="0">
                <a:latin typeface="Arial" panose="020B0604020202020204" pitchFamily="34" charset="0"/>
                <a:cs typeface="Arial" panose="020B0604020202020204" pitchFamily="34" charset="0"/>
              </a:rPr>
              <a:t>Dean Duxbury presented the State-of-the-College address. </a:t>
            </a:r>
          </a:p>
        </p:txBody>
      </p:sp>
      <p:sp>
        <p:nvSpPr>
          <p:cNvPr id="8" name="TextBox 7">
            <a:extLst>
              <a:ext uri="{FF2B5EF4-FFF2-40B4-BE49-F238E27FC236}">
                <a16:creationId xmlns:a16="http://schemas.microsoft.com/office/drawing/2014/main" id="{7BA71171-C3D1-4743-9FDC-9AD15A7FF3A4}"/>
              </a:ext>
            </a:extLst>
          </p:cNvPr>
          <p:cNvSpPr txBox="1"/>
          <p:nvPr/>
        </p:nvSpPr>
        <p:spPr>
          <a:xfrm>
            <a:off x="2838811" y="4218182"/>
            <a:ext cx="7706497" cy="1400383"/>
          </a:xfrm>
          <a:prstGeom prst="rect">
            <a:avLst/>
          </a:prstGeom>
          <a:noFill/>
        </p:spPr>
        <p:txBody>
          <a:bodyPr wrap="square">
            <a:spAutoFit/>
          </a:bodyPr>
          <a:lstStyle/>
          <a:p>
            <a:r>
              <a:rPr lang="en-US" sz="1700" b="1" dirty="0">
                <a:latin typeface="Arial" panose="020B0604020202020204" pitchFamily="34" charset="0"/>
                <a:cs typeface="Arial" panose="020B0604020202020204" pitchFamily="34" charset="0"/>
              </a:rPr>
              <a:t>Awards Ceremony:</a:t>
            </a: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The NatSci Awards Ceremony followed the annual meeting. </a:t>
            </a: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Award recipients were presented certificates acknowledging their award. </a:t>
            </a:r>
          </a:p>
          <a:p>
            <a:endParaRPr lang="en-US" sz="1700" dirty="0">
              <a:latin typeface="Arial" panose="020B0604020202020204" pitchFamily="34" charset="0"/>
              <a:cs typeface="Arial" panose="020B0604020202020204" pitchFamily="34" charset="0"/>
            </a:endParaRPr>
          </a:p>
          <a:p>
            <a:r>
              <a:rPr lang="en-US" sz="1700" dirty="0">
                <a:latin typeface="Arial" panose="020B0604020202020204" pitchFamily="34" charset="0"/>
                <a:cs typeface="Arial" panose="020B0604020202020204" pitchFamily="34" charset="0"/>
              </a:rPr>
              <a:t>The meeting was adjourned at 4:00 pm.</a:t>
            </a:r>
          </a:p>
        </p:txBody>
      </p:sp>
    </p:spTree>
    <p:extLst>
      <p:ext uri="{BB962C8B-B14F-4D97-AF65-F5344CB8AC3E}">
        <p14:creationId xmlns:p14="http://schemas.microsoft.com/office/powerpoint/2010/main" val="531896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ue ribbon rosette">
            <a:extLst>
              <a:ext uri="{FF2B5EF4-FFF2-40B4-BE49-F238E27FC236}">
                <a16:creationId xmlns:a16="http://schemas.microsoft.com/office/drawing/2014/main" id="{613A2D62-9EB8-438A-8C90-7835259D6CA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1118439"/>
            <a:ext cx="12192000" cy="5137963"/>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94CE33B2-5D7D-4422-9837-DA2DE52F4ED3}"/>
              </a:ext>
            </a:extLst>
          </p:cNvPr>
          <p:cNvSpPr>
            <a:spLocks noGrp="1"/>
          </p:cNvSpPr>
          <p:nvPr>
            <p:ph type="title"/>
          </p:nvPr>
        </p:nvSpPr>
        <p:spPr>
          <a:xfrm>
            <a:off x="659704" y="688019"/>
            <a:ext cx="10872592" cy="794101"/>
          </a:xfrm>
          <a:solidFill>
            <a:srgbClr val="18453B"/>
          </a:solidFill>
        </p:spPr>
        <p:txBody>
          <a:bodyPr>
            <a:normAutofit/>
          </a:bodyPr>
          <a:lstStyle/>
          <a:p>
            <a:pPr algn="ctr"/>
            <a:r>
              <a:rPr lang="en-US" sz="3600" dirty="0">
                <a:solidFill>
                  <a:schemeClr val="bg1"/>
                </a:solidFill>
              </a:rPr>
              <a:t>2022 Faculty Honors</a:t>
            </a:r>
          </a:p>
        </p:txBody>
      </p:sp>
      <p:sp>
        <p:nvSpPr>
          <p:cNvPr id="3" name="Content Placeholder 2">
            <a:extLst>
              <a:ext uri="{FF2B5EF4-FFF2-40B4-BE49-F238E27FC236}">
                <a16:creationId xmlns:a16="http://schemas.microsoft.com/office/drawing/2014/main" id="{297387CF-0836-473C-A314-09B364A4266E}"/>
              </a:ext>
            </a:extLst>
          </p:cNvPr>
          <p:cNvSpPr>
            <a:spLocks noGrp="1"/>
          </p:cNvSpPr>
          <p:nvPr>
            <p:ph idx="1"/>
          </p:nvPr>
        </p:nvSpPr>
        <p:spPr>
          <a:xfrm>
            <a:off x="1184429" y="774441"/>
            <a:ext cx="10905309" cy="5395539"/>
          </a:xfrm>
        </p:spPr>
        <p:txBody>
          <a:bodyPr>
            <a:normAutofit/>
          </a:bodyPr>
          <a:lstStyle/>
          <a:p>
            <a:pPr marL="0" indent="0">
              <a:buNone/>
            </a:pPr>
            <a:r>
              <a:rPr lang="en-US"/>
              <a:t> </a:t>
            </a:r>
            <a:endParaRPr lang="en-US" sz="2600"/>
          </a:p>
        </p:txBody>
      </p:sp>
    </p:spTree>
    <p:extLst>
      <p:ext uri="{BB962C8B-B14F-4D97-AF65-F5344CB8AC3E}">
        <p14:creationId xmlns:p14="http://schemas.microsoft.com/office/powerpoint/2010/main" val="842936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9010"/>
            <a:ext cx="10515600" cy="1013688"/>
          </a:xfrm>
          <a:solidFill>
            <a:srgbClr val="18453B"/>
          </a:solidFill>
        </p:spPr>
        <p:txBody>
          <a:bodyPr>
            <a:normAutofit/>
          </a:bodyPr>
          <a:lstStyle/>
          <a:p>
            <a:pPr algn="ctr"/>
            <a:r>
              <a:rPr lang="en-US" sz="3200" dirty="0">
                <a:solidFill>
                  <a:schemeClr val="bg1"/>
                </a:solidFill>
                <a:latin typeface="Arial" panose="020B0604020202020204" pitchFamily="34" charset="0"/>
                <a:cs typeface="Arial" panose="020B0604020202020204" pitchFamily="34" charset="0"/>
              </a:rPr>
              <a:t>National </a:t>
            </a:r>
            <a:r>
              <a:rPr lang="en-US" sz="3300" dirty="0">
                <a:solidFill>
                  <a:schemeClr val="bg1"/>
                </a:solidFill>
                <a:latin typeface="Arial" panose="020B0604020202020204" pitchFamily="34" charset="0"/>
                <a:cs typeface="Arial" panose="020B0604020202020204" pitchFamily="34" charset="0"/>
              </a:rPr>
              <a:t>Academy</a:t>
            </a:r>
            <a:r>
              <a:rPr lang="en-US" sz="3200" dirty="0">
                <a:solidFill>
                  <a:schemeClr val="bg1"/>
                </a:solidFill>
                <a:latin typeface="Arial" panose="020B0604020202020204" pitchFamily="34" charset="0"/>
                <a:cs typeface="Arial" panose="020B0604020202020204" pitchFamily="34" charset="0"/>
              </a:rPr>
              <a:t> of Inventors, Senior Member</a:t>
            </a:r>
            <a:endParaRPr lang="en-US" sz="36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0112F2C-FBB1-48B7-BDBC-5E423CB25198}"/>
              </a:ext>
            </a:extLst>
          </p:cNvPr>
          <p:cNvSpPr txBox="1"/>
          <p:nvPr/>
        </p:nvSpPr>
        <p:spPr>
          <a:xfrm>
            <a:off x="4842933" y="2451048"/>
            <a:ext cx="6352540" cy="3631763"/>
          </a:xfrm>
          <a:prstGeom prst="rect">
            <a:avLst/>
          </a:prstGeom>
          <a:noFill/>
        </p:spPr>
        <p:txBody>
          <a:bodyPr wrap="square">
            <a:spAutoFit/>
          </a:bodyPr>
          <a:lstStyle/>
          <a:p>
            <a:pPr marL="0" marR="0">
              <a:spcBef>
                <a:spcPts val="0"/>
              </a:spcBef>
              <a:spcAft>
                <a:spcPts val="0"/>
              </a:spcAft>
            </a:pPr>
            <a:r>
              <a:rPr lang="en-US" sz="2400" b="1" dirty="0">
                <a:effectLst/>
                <a:latin typeface="Arial" panose="020B0604020202020204" pitchFamily="34" charset="0"/>
                <a:ea typeface="Calibri" panose="020F0502020204030204" pitchFamily="34" charset="0"/>
                <a:cs typeface="Arial" panose="020B0604020202020204" pitchFamily="34" charset="0"/>
              </a:rPr>
              <a:t>Christoph Benning</a:t>
            </a:r>
          </a:p>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Director, MSU-DOE Plant Research Laboratory</a:t>
            </a:r>
          </a:p>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University Distinguished Professor</a:t>
            </a:r>
          </a:p>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MSU Foundation Professor</a:t>
            </a:r>
          </a:p>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Biochemistry &amp; Molecular Biology/Plant Biology</a:t>
            </a:r>
          </a:p>
          <a:p>
            <a:pPr marL="0" marR="0">
              <a:spcBef>
                <a:spcPts val="0"/>
              </a:spcBef>
              <a:spcAft>
                <a:spcPts val="0"/>
              </a:spcAft>
            </a:pPr>
            <a:endParaRPr lang="en-US" dirty="0">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dirty="0">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latin typeface="Arial" panose="020B0604020202020204" pitchFamily="34" charset="0"/>
                <a:ea typeface="Calibri" panose="020F0502020204030204" pitchFamily="34" charset="0"/>
                <a:cs typeface="Arial" panose="020B0604020202020204" pitchFamily="34" charset="0"/>
              </a:rPr>
              <a:t>Benning, internationally known for his research on plant lipid metabolism, was one of only 83 academic inventors elected to this group in 2022.</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B460DF5B-F072-4BA5-B7D2-5196272174B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91466" y="1997094"/>
            <a:ext cx="2896859" cy="40518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0840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78933"/>
            <a:ext cx="10515600" cy="948267"/>
          </a:xfrm>
          <a:solidFill>
            <a:srgbClr val="18453B"/>
          </a:solidFill>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U.S. Fulbright Scholar (2022-23)</a:t>
            </a:r>
          </a:p>
        </p:txBody>
      </p:sp>
      <p:sp>
        <p:nvSpPr>
          <p:cNvPr id="4" name="TextBox 3">
            <a:extLst>
              <a:ext uri="{FF2B5EF4-FFF2-40B4-BE49-F238E27FC236}">
                <a16:creationId xmlns:a16="http://schemas.microsoft.com/office/drawing/2014/main" id="{00112F2C-FBB1-48B7-BDBC-5E423CB25198}"/>
              </a:ext>
            </a:extLst>
          </p:cNvPr>
          <p:cNvSpPr txBox="1"/>
          <p:nvPr/>
        </p:nvSpPr>
        <p:spPr>
          <a:xfrm>
            <a:off x="5039749" y="2372025"/>
            <a:ext cx="6291191" cy="3908762"/>
          </a:xfrm>
          <a:prstGeom prst="rect">
            <a:avLst/>
          </a:prstGeom>
          <a:noFill/>
        </p:spPr>
        <p:txBody>
          <a:bodyPr wrap="square">
            <a:spAutoFit/>
          </a:bodyPr>
          <a:lstStyle/>
          <a:p>
            <a:pPr marL="0" marR="0">
              <a:spcBef>
                <a:spcPts val="0"/>
              </a:spcBef>
              <a:spcAft>
                <a:spcPts val="0"/>
              </a:spcAft>
            </a:pPr>
            <a:r>
              <a:rPr lang="en-US" sz="2400" b="1" dirty="0">
                <a:effectLst/>
                <a:latin typeface="Arial" panose="020B0604020202020204" pitchFamily="34" charset="0"/>
                <a:ea typeface="Calibri" panose="020F0502020204030204" pitchFamily="34" charset="0"/>
                <a:cs typeface="Arial" panose="020B0604020202020204" pitchFamily="34" charset="0"/>
              </a:rPr>
              <a:t>Gregg Howe</a:t>
            </a:r>
          </a:p>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University Distinguished Professor </a:t>
            </a:r>
          </a:p>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MSU Foundation Professor</a:t>
            </a:r>
          </a:p>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Biochemistry &amp; Molecular Biology</a:t>
            </a:r>
            <a:endParaRPr lang="en-US" dirty="0">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dirty="0">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latin typeface="Arial" panose="020B0604020202020204" pitchFamily="34" charset="0"/>
                <a:cs typeface="Arial" panose="020B0604020202020204" pitchFamily="34" charset="0"/>
              </a:rPr>
              <a:t>Howe, internationally known for his work on plant resilience and how plants respond to insect attacks, will head to Japan to apply cutting-edge genetic technologies to the development of crop plants that will contribute to sustainable agriculture and food security</a:t>
            </a:r>
            <a:r>
              <a:rPr lang="en-US" dirty="0"/>
              <a:t>.</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B460DF5B-F072-4BA5-B7D2-5196272174B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06222" y="1886063"/>
            <a:ext cx="2965282" cy="41513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3460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23435"/>
            <a:ext cx="10515600" cy="794101"/>
          </a:xfrm>
          <a:solidFill>
            <a:srgbClr val="18453B"/>
          </a:solidFill>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2022 Lifetime Achievement Awards</a:t>
            </a:r>
          </a:p>
        </p:txBody>
      </p:sp>
      <p:sp>
        <p:nvSpPr>
          <p:cNvPr id="3" name="Content Placeholder 2"/>
          <p:cNvSpPr>
            <a:spLocks noGrp="1"/>
          </p:cNvSpPr>
          <p:nvPr>
            <p:ph idx="1"/>
          </p:nvPr>
        </p:nvSpPr>
        <p:spPr>
          <a:xfrm>
            <a:off x="803487" y="1561091"/>
            <a:ext cx="10515600" cy="4528993"/>
          </a:xfrm>
        </p:spPr>
        <p:txBody>
          <a:bodyPr>
            <a:normAutofit/>
          </a:bodyPr>
          <a:lstStyle/>
          <a:p>
            <a:pPr marL="457200" lvl="1" indent="0" defTabSz="457200" fontAlgn="base">
              <a:lnSpc>
                <a:spcPct val="100000"/>
              </a:lnSpc>
              <a:spcBef>
                <a:spcPct val="20000"/>
              </a:spcBef>
              <a:spcAft>
                <a:spcPct val="0"/>
              </a:spcAft>
              <a:buClr>
                <a:prstClr val="black">
                  <a:lumMod val="75000"/>
                  <a:lumOff val="25000"/>
                </a:prstClr>
              </a:buClr>
              <a:buNone/>
            </a:pPr>
            <a:endParaRPr lang="en-US" sz="800" b="1" dirty="0">
              <a:solidFill>
                <a:prstClr val="black">
                  <a:lumMod val="75000"/>
                  <a:lumOff val="25000"/>
                </a:prstClr>
              </a:solidFill>
              <a:ea typeface="ＭＳ Ｐゴシック" charset="-128"/>
            </a:endParaRPr>
          </a:p>
          <a:p>
            <a:pPr marL="0" lvl="0" indent="0" defTabSz="457200" fontAlgn="base">
              <a:lnSpc>
                <a:spcPct val="100000"/>
              </a:lnSpc>
              <a:spcBef>
                <a:spcPct val="20000"/>
              </a:spcBef>
              <a:spcAft>
                <a:spcPct val="0"/>
              </a:spcAft>
              <a:buClr>
                <a:prstClr val="black">
                  <a:lumMod val="75000"/>
                  <a:lumOff val="25000"/>
                </a:prstClr>
              </a:buClr>
              <a:buSzTx/>
              <a:buNone/>
            </a:pPr>
            <a:endParaRPr lang="en-US" dirty="0">
              <a:solidFill>
                <a:prstClr val="black">
                  <a:lumMod val="75000"/>
                  <a:lumOff val="25000"/>
                </a:prstClr>
              </a:solidFill>
              <a:latin typeface="Arial" panose="020B0604020202020204" pitchFamily="34" charset="0"/>
              <a:ea typeface="ＭＳ Ｐゴシック" charset="-128"/>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097EA209-BD80-4F2D-9BA5-93164B94E22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003458" y="1721665"/>
            <a:ext cx="1497426" cy="2096397"/>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C74F3302-D697-4D4C-912D-A73C76ED2ED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009238" y="3913938"/>
            <a:ext cx="1554833" cy="2176767"/>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9807981B-F792-4DCD-A979-DE8744ABF70D}"/>
              </a:ext>
            </a:extLst>
          </p:cNvPr>
          <p:cNvSpPr txBox="1"/>
          <p:nvPr/>
        </p:nvSpPr>
        <p:spPr>
          <a:xfrm>
            <a:off x="3832964" y="4179044"/>
            <a:ext cx="3866058" cy="1600438"/>
          </a:xfrm>
          <a:prstGeom prst="rect">
            <a:avLst/>
          </a:prstGeom>
          <a:noFill/>
        </p:spPr>
        <p:txBody>
          <a:bodyPr wrap="square">
            <a:spAutoFit/>
          </a:bodyPr>
          <a:lstStyle/>
          <a:p>
            <a:pPr marL="0" marR="0">
              <a:spcBef>
                <a:spcPts val="0"/>
              </a:spcBef>
              <a:spcAft>
                <a:spcPts val="0"/>
              </a:spcAft>
            </a:pPr>
            <a:r>
              <a:rPr lang="en-US" sz="1800" b="1" dirty="0">
                <a:latin typeface="Arial" panose="020B0604020202020204" pitchFamily="34" charset="0"/>
                <a:ea typeface="Calibri" panose="020F0502020204030204" pitchFamily="34" charset="0"/>
                <a:cs typeface="Arial" panose="020B0604020202020204" pitchFamily="34" charset="0"/>
              </a:rPr>
              <a:t>James Tiedje</a:t>
            </a:r>
          </a:p>
          <a:p>
            <a:pPr marL="0" marR="0">
              <a:spcBef>
                <a:spcPts val="0"/>
              </a:spcBef>
              <a:spcAft>
                <a:spcPts val="0"/>
              </a:spcAft>
            </a:pPr>
            <a:r>
              <a:rPr lang="en-US" dirty="0">
                <a:latin typeface="Arial" panose="020B0604020202020204" pitchFamily="34" charset="0"/>
                <a:ea typeface="Calibri" panose="020F0502020204030204" pitchFamily="34" charset="0"/>
                <a:cs typeface="Arial" panose="020B0604020202020204" pitchFamily="34" charset="0"/>
              </a:rPr>
              <a:t>Professor Emeritus, </a:t>
            </a:r>
          </a:p>
          <a:p>
            <a:pPr marL="0" marR="0">
              <a:spcBef>
                <a:spcPts val="0"/>
              </a:spcBef>
              <a:spcAft>
                <a:spcPts val="0"/>
              </a:spcAft>
            </a:pPr>
            <a:r>
              <a:rPr lang="en-US" dirty="0">
                <a:latin typeface="Arial" panose="020B0604020202020204" pitchFamily="34" charset="0"/>
                <a:ea typeface="Calibri" panose="020F0502020204030204" pitchFamily="34" charset="0"/>
                <a:cs typeface="Arial" panose="020B0604020202020204" pitchFamily="34" charset="0"/>
              </a:rPr>
              <a:t>Microbiology &amp; Molecular Genetics</a:t>
            </a:r>
          </a:p>
          <a:p>
            <a:pPr marL="0" marR="0">
              <a:spcBef>
                <a:spcPts val="0"/>
              </a:spcBef>
              <a:spcAft>
                <a:spcPts val="0"/>
              </a:spcAft>
            </a:pPr>
            <a:endParaRPr lang="en-US" sz="8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b="1" dirty="0">
                <a:effectLst/>
                <a:latin typeface="Arial" panose="020B0604020202020204" pitchFamily="34" charset="0"/>
                <a:ea typeface="Calibri" panose="020F0502020204030204" pitchFamily="34" charset="0"/>
                <a:cs typeface="Arial" panose="020B0604020202020204" pitchFamily="34" charset="0"/>
              </a:rPr>
              <a:t>Lifetime Achievement Award, American Society of Microbiology</a:t>
            </a:r>
          </a:p>
        </p:txBody>
      </p:sp>
      <p:sp>
        <p:nvSpPr>
          <p:cNvPr id="21" name="TextBox 20">
            <a:extLst>
              <a:ext uri="{FF2B5EF4-FFF2-40B4-BE49-F238E27FC236}">
                <a16:creationId xmlns:a16="http://schemas.microsoft.com/office/drawing/2014/main" id="{E49CBE3A-7859-4639-9D39-56184CA3BA7A}"/>
              </a:ext>
            </a:extLst>
          </p:cNvPr>
          <p:cNvSpPr txBox="1"/>
          <p:nvPr/>
        </p:nvSpPr>
        <p:spPr>
          <a:xfrm>
            <a:off x="3832964" y="1824844"/>
            <a:ext cx="3866058" cy="1877437"/>
          </a:xfrm>
          <a:prstGeom prst="rect">
            <a:avLst/>
          </a:prstGeom>
          <a:noFill/>
        </p:spPr>
        <p:txBody>
          <a:bodyPr wrap="square">
            <a:spAutoFit/>
          </a:bodyPr>
          <a:lstStyle/>
          <a:p>
            <a:pPr marL="0" marR="0">
              <a:spcBef>
                <a:spcPts val="0"/>
              </a:spcBef>
              <a:spcAft>
                <a:spcPts val="0"/>
              </a:spcAft>
            </a:pPr>
            <a:r>
              <a:rPr lang="en-US" sz="1800" b="1" dirty="0">
                <a:latin typeface="Arial" panose="020B0604020202020204" pitchFamily="34" charset="0"/>
                <a:ea typeface="Calibri" panose="020F0502020204030204" pitchFamily="34" charset="0"/>
                <a:cs typeface="Arial" panose="020B0604020202020204" pitchFamily="34" charset="0"/>
              </a:rPr>
              <a:t>Cheryl Sisk</a:t>
            </a: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Professor, Neuroscience and Psychology </a:t>
            </a:r>
          </a:p>
          <a:p>
            <a:pPr marL="0" marR="0">
              <a:spcBef>
                <a:spcPts val="0"/>
              </a:spcBef>
              <a:spcAft>
                <a:spcPts val="0"/>
              </a:spcAft>
            </a:pPr>
            <a:endParaRPr lang="en-US" sz="8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b="1" dirty="0">
                <a:effectLst/>
                <a:latin typeface="Arial" panose="020B0604020202020204" pitchFamily="34" charset="0"/>
                <a:ea typeface="Calibri" panose="020F0502020204030204" pitchFamily="34" charset="0"/>
                <a:cs typeface="Arial" panose="020B0604020202020204" pitchFamily="34" charset="0"/>
              </a:rPr>
              <a:t>Daniel S. Lehrman Lifetime Achievement Award, Society for Behavioral Neuroendocrinology</a:t>
            </a:r>
          </a:p>
        </p:txBody>
      </p:sp>
    </p:spTree>
    <p:extLst>
      <p:ext uri="{BB962C8B-B14F-4D97-AF65-F5344CB8AC3E}">
        <p14:creationId xmlns:p14="http://schemas.microsoft.com/office/powerpoint/2010/main" val="4706313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23435"/>
            <a:ext cx="10515600" cy="794101"/>
          </a:xfrm>
          <a:solidFill>
            <a:srgbClr val="18453B"/>
          </a:solidFill>
        </p:spPr>
        <p:txBody>
          <a:bodyPr>
            <a:normAutofit/>
          </a:bodyPr>
          <a:lstStyle/>
          <a:p>
            <a:pPr algn="ctr"/>
            <a:r>
              <a:rPr lang="en-US" sz="3500" dirty="0">
                <a:solidFill>
                  <a:schemeClr val="bg1"/>
                </a:solidFill>
                <a:latin typeface="Arial" panose="020B0604020202020204" pitchFamily="34" charset="0"/>
                <a:cs typeface="Arial" panose="020B0604020202020204" pitchFamily="34" charset="0"/>
              </a:rPr>
              <a:t>2022 NSF Early CAREER Award Winners</a:t>
            </a:r>
          </a:p>
        </p:txBody>
      </p:sp>
      <p:sp>
        <p:nvSpPr>
          <p:cNvPr id="3" name="Content Placeholder 2"/>
          <p:cNvSpPr>
            <a:spLocks noGrp="1"/>
          </p:cNvSpPr>
          <p:nvPr>
            <p:ph idx="1"/>
          </p:nvPr>
        </p:nvSpPr>
        <p:spPr>
          <a:xfrm>
            <a:off x="769620" y="1617536"/>
            <a:ext cx="10515600" cy="4528993"/>
          </a:xfrm>
        </p:spPr>
        <p:txBody>
          <a:bodyPr>
            <a:normAutofit/>
          </a:bodyPr>
          <a:lstStyle/>
          <a:p>
            <a:pPr marL="457200" lvl="1" indent="0" defTabSz="457200" fontAlgn="base">
              <a:lnSpc>
                <a:spcPct val="100000"/>
              </a:lnSpc>
              <a:spcBef>
                <a:spcPct val="20000"/>
              </a:spcBef>
              <a:spcAft>
                <a:spcPct val="0"/>
              </a:spcAft>
              <a:buClr>
                <a:prstClr val="black">
                  <a:lumMod val="75000"/>
                  <a:lumOff val="25000"/>
                </a:prstClr>
              </a:buClr>
              <a:buNone/>
            </a:pPr>
            <a:endParaRPr lang="en-US" sz="800" b="1" dirty="0">
              <a:solidFill>
                <a:prstClr val="black">
                  <a:lumMod val="75000"/>
                  <a:lumOff val="25000"/>
                </a:prstClr>
              </a:solidFill>
              <a:ea typeface="ＭＳ Ｐゴシック" charset="-128"/>
            </a:endParaRPr>
          </a:p>
          <a:p>
            <a:pPr marL="0" lvl="0" indent="0" defTabSz="457200" fontAlgn="base">
              <a:lnSpc>
                <a:spcPct val="100000"/>
              </a:lnSpc>
              <a:spcBef>
                <a:spcPct val="20000"/>
              </a:spcBef>
              <a:spcAft>
                <a:spcPct val="0"/>
              </a:spcAft>
              <a:buClr>
                <a:prstClr val="black">
                  <a:lumMod val="75000"/>
                  <a:lumOff val="25000"/>
                </a:prstClr>
              </a:buClr>
              <a:buSzTx/>
              <a:buNone/>
            </a:pPr>
            <a:endParaRPr lang="en-US" dirty="0">
              <a:solidFill>
                <a:prstClr val="black">
                  <a:lumMod val="75000"/>
                  <a:lumOff val="25000"/>
                </a:prstClr>
              </a:solidFill>
              <a:latin typeface="Arial" panose="020B0604020202020204" pitchFamily="34" charset="0"/>
              <a:ea typeface="ＭＳ Ｐゴシック" charset="-128"/>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026" name="Picture 2" title="National Science Foundatio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051" y="2076837"/>
            <a:ext cx="1352163" cy="1352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a:extLst>
              <a:ext uri="{FF2B5EF4-FFF2-40B4-BE49-F238E27FC236}">
                <a16:creationId xmlns:a16="http://schemas.microsoft.com/office/drawing/2014/main" id="{9807981B-F792-4DCD-A979-DE8744ABF70D}"/>
              </a:ext>
            </a:extLst>
          </p:cNvPr>
          <p:cNvSpPr txBox="1"/>
          <p:nvPr/>
        </p:nvSpPr>
        <p:spPr>
          <a:xfrm>
            <a:off x="1541768" y="4179044"/>
            <a:ext cx="9493662" cy="1785104"/>
          </a:xfrm>
          <a:prstGeom prst="rect">
            <a:avLst/>
          </a:prstGeom>
          <a:noFill/>
        </p:spPr>
        <p:txBody>
          <a:bodyPr wrap="square">
            <a:spAutoFit/>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a:t>
            </a:r>
            <a:r>
              <a:rPr lang="en-US" sz="1900" dirty="0">
                <a:effectLst/>
                <a:latin typeface="Calibri" panose="020F0502020204030204" pitchFamily="34" charset="0"/>
                <a:ea typeface="Calibri" panose="020F0502020204030204" pitchFamily="34" charset="0"/>
                <a:cs typeface="Times New Roman" panose="02020603050405020304" pitchFamily="18" charset="0"/>
              </a:rPr>
              <a:t>L to R</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Huan Lei </a:t>
            </a:r>
            <a:r>
              <a:rPr lang="en-US" sz="1900" dirty="0">
                <a:effectLst/>
                <a:latin typeface="Calibri" panose="020F0502020204030204" pitchFamily="34" charset="0"/>
                <a:ea typeface="Calibri" panose="020F0502020204030204" pitchFamily="34" charset="0"/>
                <a:cs typeface="Times New Roman" panose="02020603050405020304" pitchFamily="18" charset="0"/>
              </a:rPr>
              <a:t>(CMSE, Statistics &amp; Probability</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Elizabeth Munch </a:t>
            </a:r>
            <a:r>
              <a:rPr lang="en-US" sz="2000" dirty="0">
                <a:effectLst/>
                <a:latin typeface="Calibri" panose="020F0502020204030204" pitchFamily="34" charset="0"/>
                <a:ea typeface="Calibri" panose="020F0502020204030204" pitchFamily="34" charset="0"/>
                <a:cs typeface="Times New Roman" panose="02020603050405020304" pitchFamily="18" charset="0"/>
              </a:rPr>
              <a:t>(</a:t>
            </a:r>
            <a:r>
              <a:rPr lang="en-US" sz="1900" dirty="0">
                <a:effectLst/>
                <a:latin typeface="Calibri" panose="020F0502020204030204" pitchFamily="34" charset="0"/>
                <a:ea typeface="Calibri" panose="020F0502020204030204" pitchFamily="34" charset="0"/>
                <a:cs typeface="Times New Roman" panose="02020603050405020304" pitchFamily="18" charset="0"/>
              </a:rPr>
              <a:t>CMSE, Mathematics</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Mohammad Maghrebi </a:t>
            </a:r>
            <a:r>
              <a:rPr lang="en-US" sz="2000" dirty="0">
                <a:effectLst/>
                <a:latin typeface="Calibri" panose="020F0502020204030204" pitchFamily="34" charset="0"/>
                <a:ea typeface="Calibri" panose="020F0502020204030204" pitchFamily="34" charset="0"/>
                <a:cs typeface="Times New Roman" panose="02020603050405020304" pitchFamily="18" charset="0"/>
              </a:rPr>
              <a:t>(</a:t>
            </a:r>
            <a:r>
              <a:rPr lang="en-US" sz="1900" dirty="0">
                <a:effectLst/>
                <a:latin typeface="Calibri" panose="020F0502020204030204" pitchFamily="34" charset="0"/>
                <a:ea typeface="Calibri" panose="020F0502020204030204" pitchFamily="34" charset="0"/>
                <a:cs typeface="Times New Roman" panose="02020603050405020304" pitchFamily="18" charset="0"/>
              </a:rPr>
              <a:t>Physics &amp; Astronomy</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Julia Ganz</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1900" dirty="0">
                <a:effectLst/>
                <a:latin typeface="Calibri" panose="020F0502020204030204" pitchFamily="34" charset="0"/>
                <a:ea typeface="Calibri" panose="020F0502020204030204" pitchFamily="34" charset="0"/>
                <a:cs typeface="Times New Roman" panose="02020603050405020304" pitchFamily="18" charset="0"/>
              </a:rPr>
              <a:t>Integrative Biology</a:t>
            </a:r>
            <a:r>
              <a:rPr lang="en-US" sz="2000" dirty="0">
                <a:effectLst/>
                <a:latin typeface="Calibri" panose="020F0502020204030204" pitchFamily="34" charset="0"/>
                <a:ea typeface="Calibri" panose="020F0502020204030204" pitchFamily="34" charset="0"/>
                <a:cs typeface="Times New Roman" panose="02020603050405020304" pitchFamily="18" charset="0"/>
              </a:rPr>
              <a:t>), and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Johannes Pollanen</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1900" dirty="0">
                <a:effectLst/>
                <a:latin typeface="Calibri" panose="020F0502020204030204" pitchFamily="34" charset="0"/>
                <a:ea typeface="Calibri" panose="020F0502020204030204" pitchFamily="34" charset="0"/>
                <a:cs typeface="Times New Roman" panose="02020603050405020304" pitchFamily="18" charset="0"/>
              </a:rPr>
              <a:t>Physics &amp; Astronomy</a:t>
            </a:r>
            <a:r>
              <a:rPr lang="en-US" sz="2000" dirty="0">
                <a:effectLst/>
                <a:latin typeface="Calibri" panose="020F0502020204030204" pitchFamily="34" charset="0"/>
                <a:ea typeface="Calibri" panose="020F0502020204030204" pitchFamily="34" charset="0"/>
                <a:cs typeface="Times New Roman" panose="02020603050405020304" pitchFamily="18" charset="0"/>
              </a:rPr>
              <a:t>), received 2022 NSF Early CAREER Awards. Collectively, over the next 5 years, they will receive more than $3.7 million in NSF funding.</a:t>
            </a:r>
          </a:p>
          <a:p>
            <a:pPr marL="0" marR="0" algn="ctr">
              <a:spcBef>
                <a:spcPts val="0"/>
              </a:spcBef>
              <a:spcAft>
                <a:spcPts val="0"/>
              </a:spcAft>
            </a:pPr>
            <a:endParaRPr lang="en-US" sz="800" b="1" dirty="0">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200" b="1" dirty="0">
                <a:effectLst/>
                <a:latin typeface="Calibri" panose="020F0502020204030204" pitchFamily="34" charset="0"/>
                <a:ea typeface="Calibri" panose="020F0502020204030204" pitchFamily="34" charset="0"/>
                <a:cs typeface="Times New Roman" panose="02020603050405020304" pitchFamily="18" charset="0"/>
              </a:rPr>
              <a:t>There are currently 24 Early CAREER grants in effect in NatSci!</a:t>
            </a:r>
          </a:p>
        </p:txBody>
      </p:sp>
      <p:pic>
        <p:nvPicPr>
          <p:cNvPr id="5" name="Picture 4" descr="A picture containing person, indoor, people, window&#10;&#10;Description automatically generated">
            <a:extLst>
              <a:ext uri="{FF2B5EF4-FFF2-40B4-BE49-F238E27FC236}">
                <a16:creationId xmlns:a16="http://schemas.microsoft.com/office/drawing/2014/main" id="{30459818-DF5C-C545-DA21-31EB0FBDC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7800" y="1617536"/>
            <a:ext cx="6618111" cy="2541354"/>
          </a:xfrm>
          <a:prstGeom prst="rect">
            <a:avLst/>
          </a:prstGeom>
        </p:spPr>
      </p:pic>
    </p:spTree>
    <p:extLst>
      <p:ext uri="{BB962C8B-B14F-4D97-AF65-F5344CB8AC3E}">
        <p14:creationId xmlns:p14="http://schemas.microsoft.com/office/powerpoint/2010/main" val="1188368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5647E-4E49-459D-8075-0B98C5C2EA11}"/>
              </a:ext>
            </a:extLst>
          </p:cNvPr>
          <p:cNvSpPr>
            <a:spLocks noGrp="1"/>
          </p:cNvSpPr>
          <p:nvPr>
            <p:ph type="title"/>
          </p:nvPr>
        </p:nvSpPr>
        <p:spPr>
          <a:xfrm>
            <a:off x="838200" y="871535"/>
            <a:ext cx="10515600" cy="794101"/>
          </a:xfrm>
          <a:solidFill>
            <a:srgbClr val="18453B"/>
          </a:solidFill>
        </p:spPr>
        <p:txBody>
          <a:bodyPr>
            <a:normAutofit/>
          </a:bodyPr>
          <a:lstStyle/>
          <a:p>
            <a:pPr algn="ctr"/>
            <a:r>
              <a:rPr lang="en-US" sz="3600" dirty="0">
                <a:solidFill>
                  <a:schemeClr val="bg1"/>
                </a:solidFill>
              </a:rPr>
              <a:t>Foundation/Agency/Organization Awards</a:t>
            </a:r>
          </a:p>
        </p:txBody>
      </p:sp>
      <p:sp>
        <p:nvSpPr>
          <p:cNvPr id="3" name="Content Placeholder 2">
            <a:extLst>
              <a:ext uri="{FF2B5EF4-FFF2-40B4-BE49-F238E27FC236}">
                <a16:creationId xmlns:a16="http://schemas.microsoft.com/office/drawing/2014/main" id="{CCCE6A41-C378-4E93-9885-94FDB46DC2C8}"/>
              </a:ext>
            </a:extLst>
          </p:cNvPr>
          <p:cNvSpPr>
            <a:spLocks noGrp="1"/>
          </p:cNvSpPr>
          <p:nvPr>
            <p:ph idx="1"/>
          </p:nvPr>
        </p:nvSpPr>
        <p:spPr>
          <a:xfrm>
            <a:off x="838200" y="1881235"/>
            <a:ext cx="10515600" cy="3840481"/>
          </a:xfrm>
        </p:spPr>
        <p:txBody>
          <a:bodyPr>
            <a:normAutofit/>
          </a:bodyPr>
          <a:lstStyle/>
          <a:p>
            <a:pPr marL="0" indent="0">
              <a:buNone/>
            </a:pPr>
            <a:endParaRPr lang="en-US" sz="900" i="1" dirty="0"/>
          </a:p>
          <a:p>
            <a:endParaRPr lang="en-US" dirty="0"/>
          </a:p>
        </p:txBody>
      </p:sp>
      <p:sp>
        <p:nvSpPr>
          <p:cNvPr id="5" name="TextBox 4">
            <a:extLst>
              <a:ext uri="{FF2B5EF4-FFF2-40B4-BE49-F238E27FC236}">
                <a16:creationId xmlns:a16="http://schemas.microsoft.com/office/drawing/2014/main" id="{FD148E30-7AAC-45BA-B77F-8AECF92B1E40}"/>
              </a:ext>
            </a:extLst>
          </p:cNvPr>
          <p:cNvSpPr txBox="1"/>
          <p:nvPr/>
        </p:nvSpPr>
        <p:spPr>
          <a:xfrm>
            <a:off x="1402915" y="1818630"/>
            <a:ext cx="9356942" cy="3785652"/>
          </a:xfrm>
          <a:prstGeom prst="rect">
            <a:avLst/>
          </a:prstGeom>
          <a:noFill/>
        </p:spPr>
        <p:txBody>
          <a:bodyPr wrap="square">
            <a:spAutoFit/>
          </a:bodyPr>
          <a:lstStyle/>
          <a:p>
            <a:pPr marL="0" marR="0">
              <a:spcBef>
                <a:spcPts val="0"/>
              </a:spcBef>
              <a:spcAft>
                <a:spcPts val="0"/>
              </a:spcAft>
            </a:pPr>
            <a:r>
              <a:rPr lang="en-US" sz="2400" u="sng" dirty="0">
                <a:effectLst/>
                <a:latin typeface="Calibri" panose="020F0502020204030204" pitchFamily="34" charset="0"/>
                <a:ea typeface="Calibri" panose="020F0502020204030204" pitchFamily="34" charset="0"/>
                <a:cs typeface="Times New Roman" panose="02020603050405020304" pitchFamily="18" charset="0"/>
              </a:rPr>
              <a:t>North American Cohort, Earth Leadership Program</a:t>
            </a:r>
          </a:p>
          <a:p>
            <a:pPr marL="800100" lvl="1" indent="-342900">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Times New Roman" panose="02020603050405020304" pitchFamily="18" charset="0"/>
              </a:rPr>
              <a:t>Sarah Evans</a:t>
            </a:r>
            <a:r>
              <a:rPr lang="en-US" sz="2400" dirty="0">
                <a:latin typeface="Calibri" panose="020F0502020204030204" pitchFamily="34" charset="0"/>
                <a:ea typeface="Calibri" panose="020F0502020204030204" pitchFamily="34" charset="0"/>
                <a:cs typeface="Times New Roman" panose="02020603050405020304" pitchFamily="18" charset="0"/>
              </a:rPr>
              <a:t>, Microbiology &amp; Molecular Genetics/KBS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800" u="sng"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u="sng" dirty="0">
                <a:effectLst/>
                <a:latin typeface="Calibri" panose="020F0502020204030204" pitchFamily="34" charset="0"/>
                <a:ea typeface="Calibri" panose="020F0502020204030204" pitchFamily="34" charset="0"/>
                <a:cs typeface="Times New Roman" panose="02020603050405020304" pitchFamily="18" charset="0"/>
              </a:rPr>
              <a:t>Alfred P. Sloan Fellowship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Arial" panose="020B0604020202020204" pitchFamily="34" charset="0"/>
              <a:buChar char="•"/>
            </a:pPr>
            <a:r>
              <a:rPr lang="en-US" sz="2400" b="1" dirty="0">
                <a:effectLst/>
                <a:latin typeface="Calibri" panose="020F0502020204030204" pitchFamily="34" charset="0"/>
                <a:ea typeface="Calibri" panose="020F0502020204030204" pitchFamily="34" charset="0"/>
                <a:cs typeface="Times New Roman" panose="02020603050405020304" pitchFamily="18" charset="0"/>
              </a:rPr>
              <a:t>Dalton Hardisty</a:t>
            </a:r>
            <a:r>
              <a:rPr lang="en-US" sz="2400" dirty="0">
                <a:effectLst/>
                <a:latin typeface="Calibri" panose="020F0502020204030204" pitchFamily="34" charset="0"/>
                <a:ea typeface="Calibri" panose="020F0502020204030204" pitchFamily="34" charset="0"/>
                <a:cs typeface="Times New Roman" panose="02020603050405020304" pitchFamily="18" charset="0"/>
              </a:rPr>
              <a:t>, Earth &amp; Environmental Sciences</a:t>
            </a:r>
          </a:p>
          <a:p>
            <a:pPr marL="800100" lvl="1" indent="-342900">
              <a:buFont typeface="Arial" panose="020B0604020202020204" pitchFamily="34" charset="0"/>
              <a:buChar char="•"/>
            </a:pPr>
            <a:r>
              <a:rPr lang="en-US" sz="2400" b="1" dirty="0">
                <a:effectLst/>
                <a:latin typeface="Calibri" panose="020F0502020204030204" pitchFamily="34" charset="0"/>
                <a:ea typeface="Calibri" panose="020F0502020204030204" pitchFamily="34" charset="0"/>
                <a:cs typeface="Times New Roman" panose="02020603050405020304" pitchFamily="18" charset="0"/>
              </a:rPr>
              <a:t>Ilya Kachkovskiy</a:t>
            </a:r>
            <a:r>
              <a:rPr lang="en-US" sz="2400" dirty="0">
                <a:effectLst/>
                <a:latin typeface="Calibri" panose="020F0502020204030204" pitchFamily="34" charset="0"/>
                <a:ea typeface="Calibri" panose="020F0502020204030204" pitchFamily="34" charset="0"/>
                <a:cs typeface="Times New Roman" panose="02020603050405020304" pitchFamily="18" charset="0"/>
              </a:rPr>
              <a:t>, Mathematics</a:t>
            </a:r>
          </a:p>
          <a:p>
            <a:pPr marR="0">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u="sng" dirty="0">
                <a:latin typeface="Calibri" panose="020F0502020204030204" pitchFamily="34" charset="0"/>
                <a:ea typeface="Calibri" panose="020F0502020204030204" pitchFamily="34" charset="0"/>
                <a:cs typeface="Times New Roman" panose="02020603050405020304" pitchFamily="18" charset="0"/>
              </a:rPr>
              <a:t>Iota Sigma Pi – National Honorary Member</a:t>
            </a:r>
            <a:endParaRPr lang="en-US" sz="2400" u="sng"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Times New Roman" panose="02020603050405020304" pitchFamily="18" charset="0"/>
              </a:rPr>
              <a:t>Angela K. Wilson</a:t>
            </a:r>
            <a:r>
              <a:rPr lang="en-US" sz="2400" dirty="0">
                <a:latin typeface="Calibri" panose="020F0502020204030204" pitchFamily="34" charset="0"/>
                <a:ea typeface="Calibri" panose="020F0502020204030204" pitchFamily="34" charset="0"/>
                <a:cs typeface="Times New Roman" panose="02020603050405020304" pitchFamily="18" charset="0"/>
              </a:rPr>
              <a:t>, Chemistry</a:t>
            </a:r>
          </a:p>
          <a:p>
            <a:pPr marL="0" marR="0">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u="sng" dirty="0">
                <a:effectLst/>
                <a:latin typeface="Calibri" panose="020F0502020204030204" pitchFamily="34" charset="0"/>
                <a:ea typeface="Calibri" panose="020F0502020204030204" pitchFamily="34" charset="0"/>
                <a:cs typeface="Times New Roman" panose="02020603050405020304" pitchFamily="18" charset="0"/>
              </a:rPr>
              <a:t>Organization of Biological Field Stations – Advancing Equity Award</a:t>
            </a:r>
          </a:p>
          <a:p>
            <a:pPr marL="800100" lvl="1" indent="-342900">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Times New Roman" panose="02020603050405020304" pitchFamily="18" charset="0"/>
              </a:rPr>
              <a:t>Kellogg Biological Station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2168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770" y="880585"/>
            <a:ext cx="10479170" cy="794101"/>
          </a:xfrm>
          <a:solidFill>
            <a:srgbClr val="18453B"/>
          </a:solidFill>
        </p:spPr>
        <p:txBody>
          <a:bodyPr>
            <a:normAutofit/>
          </a:bodyPr>
          <a:lstStyle/>
          <a:p>
            <a:pPr algn="ctr"/>
            <a:r>
              <a:rPr lang="en-US" sz="3600">
                <a:solidFill>
                  <a:schemeClr val="bg1"/>
                </a:solidFill>
                <a:latin typeface="Arial" panose="020B0604020202020204" pitchFamily="34" charset="0"/>
                <a:cs typeface="Arial" panose="020B0604020202020204" pitchFamily="34" charset="0"/>
              </a:rPr>
              <a:t>Professional Society Awards</a:t>
            </a:r>
          </a:p>
        </p:txBody>
      </p:sp>
      <p:sp>
        <p:nvSpPr>
          <p:cNvPr id="4" name="TextBox 3">
            <a:extLst>
              <a:ext uri="{FF2B5EF4-FFF2-40B4-BE49-F238E27FC236}">
                <a16:creationId xmlns:a16="http://schemas.microsoft.com/office/drawing/2014/main" id="{6511D14C-0283-4F3F-8948-AEC7316295DF}"/>
              </a:ext>
            </a:extLst>
          </p:cNvPr>
          <p:cNvSpPr txBox="1"/>
          <p:nvPr/>
        </p:nvSpPr>
        <p:spPr>
          <a:xfrm>
            <a:off x="1402914" y="1799607"/>
            <a:ext cx="9557359" cy="3647152"/>
          </a:xfrm>
          <a:prstGeom prst="rect">
            <a:avLst/>
          </a:prstGeom>
          <a:noFill/>
        </p:spPr>
        <p:txBody>
          <a:bodyPr wrap="square">
            <a:spAutoFit/>
          </a:bodyPr>
          <a:lstStyle/>
          <a:p>
            <a:pPr marL="0" marR="0">
              <a:spcBef>
                <a:spcPts val="0"/>
              </a:spcBef>
              <a:spcAft>
                <a:spcPts val="0"/>
              </a:spcAft>
            </a:pPr>
            <a:r>
              <a:rPr lang="en-US" sz="2300" u="sng" dirty="0">
                <a:effectLst/>
                <a:latin typeface="Calibri" panose="020F0502020204030204" pitchFamily="34" charset="0"/>
                <a:ea typeface="Calibri" panose="020F0502020204030204" pitchFamily="34" charset="0"/>
                <a:cs typeface="Times New Roman" panose="02020603050405020304" pitchFamily="18" charset="0"/>
              </a:rPr>
              <a:t>American Chemical Society – Ahmed Zewail Award</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Arial" panose="020B0604020202020204" pitchFamily="34" charset="0"/>
              <a:buChar char="•"/>
            </a:pPr>
            <a:r>
              <a:rPr lang="en-US" sz="2300" b="1" dirty="0">
                <a:effectLst/>
                <a:latin typeface="Calibri" panose="020F0502020204030204" pitchFamily="34" charset="0"/>
                <a:ea typeface="Calibri" panose="020F0502020204030204" pitchFamily="34" charset="0"/>
                <a:cs typeface="Times New Roman" panose="02020603050405020304" pitchFamily="18" charset="0"/>
              </a:rPr>
              <a:t>Marcos Dantus</a:t>
            </a:r>
            <a:r>
              <a:rPr lang="en-US" sz="2300" dirty="0">
                <a:effectLst/>
                <a:latin typeface="Calibri" panose="020F0502020204030204" pitchFamily="34" charset="0"/>
                <a:ea typeface="Calibri" panose="020F0502020204030204" pitchFamily="34" charset="0"/>
                <a:cs typeface="Times New Roman" panose="02020603050405020304" pitchFamily="18" charset="0"/>
              </a:rPr>
              <a:t>, Chemistry/Physics &amp; Astronomy</a:t>
            </a:r>
          </a:p>
          <a:p>
            <a:pPr marL="0" marR="0">
              <a:spcBef>
                <a:spcPts val="0"/>
              </a:spcBef>
              <a:spcAft>
                <a:spcPts val="0"/>
              </a:spcAft>
            </a:pPr>
            <a:endParaRPr lang="en-US" sz="800" u="sng"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300" u="sng" dirty="0">
                <a:effectLst/>
                <a:latin typeface="Calibri" panose="020F0502020204030204" pitchFamily="34" charset="0"/>
                <a:ea typeface="Calibri" panose="020F0502020204030204" pitchFamily="34" charset="0"/>
                <a:cs typeface="Times New Roman" panose="02020603050405020304" pitchFamily="18" charset="0"/>
              </a:rPr>
              <a:t>American Physical Society Fellowship</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Arial" panose="020B0604020202020204" pitchFamily="34" charset="0"/>
              <a:buChar char="•"/>
            </a:pPr>
            <a:r>
              <a:rPr lang="en-US" sz="2300" b="1" dirty="0">
                <a:effectLst/>
                <a:latin typeface="Calibri" panose="020F0502020204030204" pitchFamily="34" charset="0"/>
                <a:ea typeface="Calibri" panose="020F0502020204030204" pitchFamily="34" charset="0"/>
                <a:cs typeface="Times New Roman" panose="02020603050405020304" pitchFamily="18" charset="0"/>
              </a:rPr>
              <a:t>Danny Caballero</a:t>
            </a:r>
            <a:r>
              <a:rPr lang="en-US" sz="2300" dirty="0">
                <a:effectLst/>
                <a:latin typeface="Calibri" panose="020F0502020204030204" pitchFamily="34" charset="0"/>
                <a:ea typeface="Calibri" panose="020F0502020204030204" pitchFamily="34" charset="0"/>
                <a:cs typeface="Times New Roman" panose="02020603050405020304" pitchFamily="18" charset="0"/>
              </a:rPr>
              <a:t>, Physics &amp; Astronomy</a:t>
            </a:r>
          </a:p>
          <a:p>
            <a:pPr marL="800100" lvl="1" indent="-342900">
              <a:buFont typeface="Arial" panose="020B0604020202020204" pitchFamily="34" charset="0"/>
              <a:buChar char="•"/>
            </a:pPr>
            <a:r>
              <a:rPr lang="en-US" sz="2300" b="1" dirty="0">
                <a:effectLst/>
                <a:latin typeface="Calibri" panose="020F0502020204030204" pitchFamily="34" charset="0"/>
                <a:ea typeface="Calibri" panose="020F0502020204030204" pitchFamily="34" charset="0"/>
                <a:cs typeface="Times New Roman" panose="02020603050405020304" pitchFamily="18" charset="0"/>
              </a:rPr>
              <a:t>Huey-Wen Lin</a:t>
            </a:r>
            <a:r>
              <a:rPr lang="en-US" sz="2300" dirty="0">
                <a:effectLst/>
                <a:latin typeface="Calibri" panose="020F0502020204030204" pitchFamily="34" charset="0"/>
                <a:ea typeface="Calibri" panose="020F0502020204030204" pitchFamily="34" charset="0"/>
                <a:cs typeface="Times New Roman" panose="02020603050405020304" pitchFamily="18" charset="0"/>
              </a:rPr>
              <a:t>, Mathematics/CMSE</a:t>
            </a:r>
          </a:p>
          <a:p>
            <a:pPr marL="0" marR="0">
              <a:spcBef>
                <a:spcPts val="0"/>
              </a:spcBef>
              <a:spcAft>
                <a:spcPts val="0"/>
              </a:spcAft>
            </a:pPr>
            <a:endParaRPr lang="en-US" sz="800" u="sng"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300" u="sng" dirty="0">
                <a:effectLst/>
                <a:latin typeface="Calibri" panose="020F0502020204030204" pitchFamily="34" charset="0"/>
                <a:ea typeface="Calibri" panose="020F0502020204030204" pitchFamily="34" charset="0"/>
                <a:cs typeface="Times New Roman" panose="02020603050405020304" pitchFamily="18" charset="0"/>
              </a:rPr>
              <a:t>American Physical Society – Excellence in Education Award</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Arial" panose="020B0604020202020204" pitchFamily="34" charset="0"/>
              <a:buChar char="•"/>
            </a:pPr>
            <a:r>
              <a:rPr lang="en-US" sz="2300" b="1" dirty="0">
                <a:effectLst/>
                <a:latin typeface="Calibri" panose="020F0502020204030204" pitchFamily="34" charset="0"/>
                <a:ea typeface="Calibri" panose="020F0502020204030204" pitchFamily="34" charset="0"/>
                <a:cs typeface="Times New Roman" panose="02020603050405020304" pitchFamily="18" charset="0"/>
              </a:rPr>
              <a:t>Danny Caballero</a:t>
            </a:r>
            <a:r>
              <a:rPr lang="en-US" sz="2300" dirty="0">
                <a:effectLst/>
                <a:latin typeface="Calibri" panose="020F0502020204030204" pitchFamily="34" charset="0"/>
                <a:ea typeface="Calibri" panose="020F0502020204030204" pitchFamily="34" charset="0"/>
                <a:cs typeface="Times New Roman" panose="02020603050405020304" pitchFamily="18" charset="0"/>
              </a:rPr>
              <a:t>, Physics &amp; Astronomy</a:t>
            </a:r>
          </a:p>
          <a:p>
            <a:pPr marR="0">
              <a:spcBef>
                <a:spcPts val="0"/>
              </a:spcBef>
              <a:spcAft>
                <a:spcPts val="0"/>
              </a:spcAft>
            </a:pPr>
            <a:endParaRPr lang="en-US" sz="800" dirty="0">
              <a:latin typeface="Calibri" panose="020F0502020204030204" pitchFamily="34" charset="0"/>
              <a:ea typeface="Calibri" panose="020F0502020204030204" pitchFamily="34" charset="0"/>
              <a:cs typeface="Times New Roman" panose="02020603050405020304" pitchFamily="18" charset="0"/>
            </a:endParaRPr>
          </a:p>
          <a:p>
            <a:pPr marR="0">
              <a:spcBef>
                <a:spcPts val="0"/>
              </a:spcBef>
              <a:spcAft>
                <a:spcPts val="0"/>
              </a:spcAft>
            </a:pPr>
            <a:r>
              <a:rPr lang="en-US" sz="2300" u="sng" dirty="0">
                <a:effectLst/>
                <a:latin typeface="Calibri" panose="020F0502020204030204" pitchFamily="34" charset="0"/>
                <a:ea typeface="Calibri" panose="020F0502020204030204" pitchFamily="34" charset="0"/>
                <a:cs typeface="Times New Roman" panose="02020603050405020304" pitchFamily="18" charset="0"/>
              </a:rPr>
              <a:t>American Physical Society – Award for Improving Undergrad Physics Education</a:t>
            </a:r>
          </a:p>
          <a:p>
            <a:pPr marL="800100" lvl="1" indent="-342900">
              <a:buFont typeface="Arial" panose="020B0604020202020204" pitchFamily="34" charset="0"/>
              <a:buChar char="•"/>
            </a:pPr>
            <a:r>
              <a:rPr lang="en-US" sz="2300" b="1" dirty="0">
                <a:latin typeface="Calibri" panose="020F0502020204030204" pitchFamily="34" charset="0"/>
                <a:ea typeface="Calibri" panose="020F0502020204030204" pitchFamily="34" charset="0"/>
                <a:cs typeface="Times New Roman" panose="02020603050405020304" pitchFamily="18" charset="0"/>
              </a:rPr>
              <a:t>Department of Physics &amp; Astronomy</a:t>
            </a:r>
            <a:endParaRPr lang="en-US" sz="23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4349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019" y="879767"/>
            <a:ext cx="10515600" cy="794101"/>
          </a:xfrm>
          <a:solidFill>
            <a:srgbClr val="18453B"/>
          </a:solidFill>
        </p:spPr>
        <p:txBody>
          <a:bodyPr>
            <a:normAutofit/>
          </a:bodyPr>
          <a:lstStyle/>
          <a:p>
            <a:pPr algn="ctr"/>
            <a:r>
              <a:rPr lang="en-US" sz="3600">
                <a:solidFill>
                  <a:schemeClr val="bg1"/>
                </a:solidFill>
                <a:latin typeface="Arial" panose="020B0604020202020204" pitchFamily="34" charset="0"/>
                <a:cs typeface="Arial" panose="020B0604020202020204" pitchFamily="34" charset="0"/>
              </a:rPr>
              <a:t>Professional Society Awards</a:t>
            </a:r>
          </a:p>
        </p:txBody>
      </p:sp>
      <p:sp>
        <p:nvSpPr>
          <p:cNvPr id="4" name="TextBox 3">
            <a:extLst>
              <a:ext uri="{FF2B5EF4-FFF2-40B4-BE49-F238E27FC236}">
                <a16:creationId xmlns:a16="http://schemas.microsoft.com/office/drawing/2014/main" id="{CEB750FD-1F24-4E61-A5E1-A56ED1AF30C1}"/>
              </a:ext>
            </a:extLst>
          </p:cNvPr>
          <p:cNvSpPr txBox="1"/>
          <p:nvPr/>
        </p:nvSpPr>
        <p:spPr>
          <a:xfrm>
            <a:off x="1390389" y="1815286"/>
            <a:ext cx="9344416" cy="3600986"/>
          </a:xfrm>
          <a:prstGeom prst="rect">
            <a:avLst/>
          </a:prstGeom>
          <a:noFill/>
        </p:spPr>
        <p:txBody>
          <a:bodyPr wrap="square">
            <a:spAutoFit/>
          </a:bodyPr>
          <a:lstStyle/>
          <a:p>
            <a:pPr marL="0" marR="0">
              <a:spcBef>
                <a:spcPts val="0"/>
              </a:spcBef>
              <a:spcAft>
                <a:spcPts val="0"/>
              </a:spcAft>
            </a:pPr>
            <a:r>
              <a:rPr lang="en-US" sz="2300" u="sng" dirty="0">
                <a:effectLst/>
                <a:latin typeface="Calibri" panose="020F0502020204030204" pitchFamily="34" charset="0"/>
                <a:ea typeface="Calibri" panose="020F0502020204030204" pitchFamily="34" charset="0"/>
                <a:cs typeface="Times New Roman" panose="02020603050405020304" pitchFamily="18" charset="0"/>
              </a:rPr>
              <a:t>American Society for Plant Biologists Awards</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Arial" panose="020B0604020202020204" pitchFamily="34" charset="0"/>
              <a:buChar char="•"/>
            </a:pPr>
            <a:r>
              <a:rPr lang="en-US" sz="2300" u="sng" dirty="0">
                <a:effectLst/>
                <a:latin typeface="Calibri" panose="020F0502020204030204" pitchFamily="34" charset="0"/>
                <a:ea typeface="Calibri" panose="020F0502020204030204" pitchFamily="34" charset="0"/>
                <a:cs typeface="Times New Roman" panose="02020603050405020304" pitchFamily="18" charset="0"/>
              </a:rPr>
              <a:t>ASPB Fellows</a:t>
            </a:r>
            <a:r>
              <a:rPr lang="en-US" sz="2300" b="1" dirty="0">
                <a:effectLst/>
                <a:latin typeface="Calibri" panose="020F0502020204030204" pitchFamily="34" charset="0"/>
                <a:ea typeface="Calibri" panose="020F0502020204030204" pitchFamily="34" charset="0"/>
                <a:cs typeface="Times New Roman" panose="02020603050405020304" pitchFamily="18" charset="0"/>
              </a:rPr>
              <a:t>: Erich Grotewold</a:t>
            </a:r>
            <a:r>
              <a:rPr lang="en-US" sz="2300" dirty="0">
                <a:effectLst/>
                <a:latin typeface="Calibri" panose="020F0502020204030204" pitchFamily="34" charset="0"/>
                <a:ea typeface="Calibri" panose="020F0502020204030204" pitchFamily="34" charset="0"/>
                <a:cs typeface="Times New Roman" panose="02020603050405020304" pitchFamily="18" charset="0"/>
              </a:rPr>
              <a:t>, Biochemistry &amp; Molecular Biology;</a:t>
            </a:r>
            <a:r>
              <a:rPr lang="en-US" sz="2300" b="1" dirty="0">
                <a:effectLst/>
                <a:latin typeface="Calibri" panose="020F0502020204030204" pitchFamily="34" charset="0"/>
                <a:ea typeface="Calibri" panose="020F0502020204030204" pitchFamily="34" charset="0"/>
                <a:cs typeface="Times New Roman" panose="02020603050405020304" pitchFamily="18" charset="0"/>
              </a:rPr>
              <a:t> </a:t>
            </a:r>
          </a:p>
          <a:p>
            <a:pPr marR="0">
              <a:spcBef>
                <a:spcPts val="0"/>
              </a:spcBef>
              <a:spcAft>
                <a:spcPts val="0"/>
              </a:spcAft>
            </a:pPr>
            <a:r>
              <a:rPr lang="en-US" sz="2300" b="1" dirty="0">
                <a:effectLst/>
                <a:latin typeface="Calibri" panose="020F0502020204030204" pitchFamily="34" charset="0"/>
                <a:ea typeface="Calibri" panose="020F0502020204030204" pitchFamily="34" charset="0"/>
                <a:cs typeface="Times New Roman" panose="02020603050405020304" pitchFamily="18" charset="0"/>
              </a:rPr>
              <a:t>            </a:t>
            </a:r>
            <a:r>
              <a:rPr lang="en-US" sz="2300" dirty="0">
                <a:effectLst/>
                <a:latin typeface="Calibri" panose="020F0502020204030204" pitchFamily="34" charset="0"/>
                <a:ea typeface="Calibri" panose="020F0502020204030204" pitchFamily="34" charset="0"/>
                <a:cs typeface="Times New Roman" panose="02020603050405020304" pitchFamily="18" charset="0"/>
              </a:rPr>
              <a:t>and </a:t>
            </a:r>
            <a:r>
              <a:rPr lang="en-US" sz="2300" b="1" dirty="0">
                <a:effectLst/>
                <a:latin typeface="Calibri" panose="020F0502020204030204" pitchFamily="34" charset="0"/>
                <a:ea typeface="Calibri" panose="020F0502020204030204" pitchFamily="34" charset="0"/>
                <a:cs typeface="Times New Roman" panose="02020603050405020304" pitchFamily="18" charset="0"/>
              </a:rPr>
              <a:t>Jiming Jiang</a:t>
            </a:r>
            <a:r>
              <a:rPr lang="en-US" sz="2300" dirty="0">
                <a:effectLst/>
                <a:latin typeface="Calibri" panose="020F0502020204030204" pitchFamily="34" charset="0"/>
                <a:ea typeface="Calibri" panose="020F0502020204030204" pitchFamily="34" charset="0"/>
                <a:cs typeface="Times New Roman" panose="02020603050405020304" pitchFamily="18" charset="0"/>
              </a:rPr>
              <a:t>, Plant Biology </a:t>
            </a:r>
          </a:p>
          <a:p>
            <a:pPr marL="800100" lvl="1" indent="-342900">
              <a:buFont typeface="Arial" panose="020B0604020202020204" pitchFamily="34" charset="0"/>
              <a:buChar char="•"/>
            </a:pPr>
            <a:r>
              <a:rPr lang="en-US" sz="2300" u="sng" dirty="0">
                <a:effectLst/>
                <a:latin typeface="Calibri" panose="020F0502020204030204" pitchFamily="34" charset="0"/>
                <a:ea typeface="Calibri" panose="020F0502020204030204" pitchFamily="34" charset="0"/>
                <a:cs typeface="Times New Roman" panose="02020603050405020304" pitchFamily="18" charset="0"/>
              </a:rPr>
              <a:t>Early Career Award</a:t>
            </a:r>
            <a:r>
              <a:rPr lang="en-US" sz="2300" b="1" dirty="0">
                <a:effectLst/>
                <a:latin typeface="Calibri" panose="020F0502020204030204" pitchFamily="34" charset="0"/>
                <a:ea typeface="Calibri" panose="020F0502020204030204" pitchFamily="34" charset="0"/>
                <a:cs typeface="Times New Roman" panose="02020603050405020304" pitchFamily="18" charset="0"/>
              </a:rPr>
              <a:t>: Emily Josephs</a:t>
            </a:r>
            <a:r>
              <a:rPr lang="en-US" sz="2300" dirty="0">
                <a:effectLst/>
                <a:latin typeface="Calibri" panose="020F0502020204030204" pitchFamily="34" charset="0"/>
                <a:ea typeface="Calibri" panose="020F0502020204030204" pitchFamily="34" charset="0"/>
                <a:cs typeface="Times New Roman" panose="02020603050405020304" pitchFamily="18" charset="0"/>
              </a:rPr>
              <a:t>, Plant Biology</a:t>
            </a:r>
          </a:p>
          <a:p>
            <a:pPr marL="800100" lvl="1" indent="-342900">
              <a:buFont typeface="Arial" panose="020B0604020202020204" pitchFamily="34" charset="0"/>
              <a:buChar char="•"/>
            </a:pPr>
            <a:r>
              <a:rPr lang="en-US" sz="2300" u="sng" dirty="0">
                <a:latin typeface="Calibri" panose="020F0502020204030204" pitchFamily="34" charset="0"/>
                <a:ea typeface="Calibri" panose="020F0502020204030204" pitchFamily="34" charset="0"/>
                <a:cs typeface="Times New Roman" panose="02020603050405020304" pitchFamily="18" charset="0"/>
              </a:rPr>
              <a:t>Robert </a:t>
            </a:r>
            <a:r>
              <a:rPr lang="en-US" sz="2300" u="sng" dirty="0" err="1">
                <a:latin typeface="Calibri" panose="020F0502020204030204" pitchFamily="34" charset="0"/>
                <a:ea typeface="Calibri" panose="020F0502020204030204" pitchFamily="34" charset="0"/>
                <a:cs typeface="Times New Roman" panose="02020603050405020304" pitchFamily="18" charset="0"/>
              </a:rPr>
              <a:t>Rabson</a:t>
            </a:r>
            <a:r>
              <a:rPr lang="en-US" sz="2300" u="sng" dirty="0">
                <a:latin typeface="Calibri" panose="020F0502020204030204" pitchFamily="34" charset="0"/>
                <a:ea typeface="Calibri" panose="020F0502020204030204" pitchFamily="34" charset="0"/>
                <a:cs typeface="Times New Roman" panose="02020603050405020304" pitchFamily="18" charset="0"/>
              </a:rPr>
              <a:t> Award</a:t>
            </a:r>
            <a:r>
              <a:rPr lang="en-US" sz="2300" dirty="0">
                <a:latin typeface="Calibri" panose="020F0502020204030204" pitchFamily="34" charset="0"/>
                <a:ea typeface="Calibri" panose="020F0502020204030204" pitchFamily="34" charset="0"/>
                <a:cs typeface="Times New Roman" panose="02020603050405020304" pitchFamily="18" charset="0"/>
              </a:rPr>
              <a:t>: </a:t>
            </a:r>
            <a:r>
              <a:rPr lang="en-US" sz="2300" b="1" dirty="0">
                <a:latin typeface="Calibri" panose="020F0502020204030204" pitchFamily="34" charset="0"/>
                <a:ea typeface="Calibri" panose="020F0502020204030204" pitchFamily="34" charset="0"/>
                <a:cs typeface="Times New Roman" panose="02020603050405020304" pitchFamily="18" charset="0"/>
              </a:rPr>
              <a:t>Berkley Walker</a:t>
            </a:r>
            <a:r>
              <a:rPr lang="en-US" sz="2300" dirty="0">
                <a:latin typeface="Calibri" panose="020F0502020204030204" pitchFamily="34" charset="0"/>
                <a:ea typeface="Calibri" panose="020F0502020204030204" pitchFamily="34" charset="0"/>
                <a:cs typeface="Times New Roman" panose="02020603050405020304" pitchFamily="18" charset="0"/>
              </a:rPr>
              <a:t>, Plant Biology/PRL</a:t>
            </a:r>
          </a:p>
          <a:p>
            <a:pPr marL="0" marR="0">
              <a:spcBef>
                <a:spcPts val="0"/>
              </a:spcBef>
              <a:spcAft>
                <a:spcPts val="0"/>
              </a:spcAft>
            </a:pP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300" u="sng" dirty="0">
                <a:latin typeface="Calibri" panose="020F0502020204030204" pitchFamily="34" charset="0"/>
                <a:ea typeface="Calibri" panose="020F0502020204030204" pitchFamily="34" charset="0"/>
                <a:cs typeface="Times New Roman" panose="02020603050405020304" pitchFamily="18" charset="0"/>
              </a:rPr>
              <a:t>American Statistical Association Fellowship</a:t>
            </a:r>
          </a:p>
          <a:p>
            <a:pPr marL="800100" lvl="1" indent="-342900">
              <a:buFont typeface="Arial" panose="020B0604020202020204" pitchFamily="34" charset="0"/>
              <a:buChar char="•"/>
            </a:pPr>
            <a:r>
              <a:rPr lang="en-US" sz="2300" b="1" dirty="0">
                <a:latin typeface="Calibri" panose="020F0502020204030204" pitchFamily="34" charset="0"/>
                <a:ea typeface="Calibri" panose="020F0502020204030204" pitchFamily="34" charset="0"/>
                <a:cs typeface="Times New Roman" panose="02020603050405020304" pitchFamily="18" charset="0"/>
              </a:rPr>
              <a:t>Yuehua Cui</a:t>
            </a:r>
            <a:r>
              <a:rPr lang="en-US" sz="2300" dirty="0">
                <a:latin typeface="Calibri" panose="020F0502020204030204" pitchFamily="34" charset="0"/>
                <a:ea typeface="Calibri" panose="020F0502020204030204" pitchFamily="34" charset="0"/>
                <a:cs typeface="Times New Roman" panose="02020603050405020304" pitchFamily="18" charset="0"/>
              </a:rPr>
              <a:t>, Statistics and Probability</a:t>
            </a:r>
          </a:p>
          <a:p>
            <a:pPr marL="0" marR="0">
              <a:spcBef>
                <a:spcPts val="0"/>
              </a:spcBef>
              <a:spcAft>
                <a:spcPts val="0"/>
              </a:spcAft>
            </a:pP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300" u="sng" dirty="0">
                <a:effectLst/>
                <a:latin typeface="Calibri" panose="020F0502020204030204" pitchFamily="34" charset="0"/>
                <a:ea typeface="Calibri" panose="020F0502020204030204" pitchFamily="34" charset="0"/>
                <a:cs typeface="Times New Roman" panose="02020603050405020304" pitchFamily="18" charset="0"/>
              </a:rPr>
              <a:t>Society for Industrial and Applied Mathematics</a:t>
            </a:r>
          </a:p>
          <a:p>
            <a:pPr marL="800100" lvl="1" indent="-342900">
              <a:buFont typeface="Arial" panose="020B0604020202020204" pitchFamily="34" charset="0"/>
              <a:buChar char="•"/>
            </a:pPr>
            <a:r>
              <a:rPr lang="en-US" sz="2300" b="1" dirty="0">
                <a:latin typeface="Calibri" panose="020F0502020204030204" pitchFamily="34" charset="0"/>
                <a:ea typeface="Calibri" panose="020F0502020204030204" pitchFamily="34" charset="0"/>
                <a:cs typeface="Times New Roman" panose="02020603050405020304" pitchFamily="18" charset="0"/>
              </a:rPr>
              <a:t>Keith Promislow</a:t>
            </a:r>
            <a:r>
              <a:rPr lang="en-US" sz="2300" dirty="0">
                <a:latin typeface="Calibri" panose="020F0502020204030204" pitchFamily="34" charset="0"/>
                <a:ea typeface="Calibri" panose="020F0502020204030204" pitchFamily="34" charset="0"/>
                <a:cs typeface="Times New Roman" panose="02020603050405020304" pitchFamily="18" charset="0"/>
              </a:rPr>
              <a:t>, Mathematics</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10676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340" y="880585"/>
            <a:ext cx="10515600" cy="794101"/>
          </a:xfrm>
          <a:solidFill>
            <a:srgbClr val="18453B"/>
          </a:solidFill>
        </p:spPr>
        <p:txBody>
          <a:bodyPr>
            <a:normAutofit/>
          </a:bodyPr>
          <a:lstStyle/>
          <a:p>
            <a:pPr algn="ctr"/>
            <a:r>
              <a:rPr lang="en-US" sz="3600">
                <a:solidFill>
                  <a:schemeClr val="bg1"/>
                </a:solidFill>
                <a:latin typeface="Arial" panose="020B0604020202020204" pitchFamily="34" charset="0"/>
                <a:cs typeface="Arial" panose="020B0604020202020204" pitchFamily="34" charset="0"/>
              </a:rPr>
              <a:t>Endowed NatSci Faculty</a:t>
            </a:r>
          </a:p>
        </p:txBody>
      </p:sp>
      <p:sp>
        <p:nvSpPr>
          <p:cNvPr id="4" name="TextBox 3">
            <a:extLst>
              <a:ext uri="{FF2B5EF4-FFF2-40B4-BE49-F238E27FC236}">
                <a16:creationId xmlns:a16="http://schemas.microsoft.com/office/drawing/2014/main" id="{4596B4FD-2C83-48AC-A9CA-330E2DF1B578}"/>
              </a:ext>
            </a:extLst>
          </p:cNvPr>
          <p:cNvSpPr txBox="1"/>
          <p:nvPr/>
        </p:nvSpPr>
        <p:spPr>
          <a:xfrm>
            <a:off x="4063532" y="4154735"/>
            <a:ext cx="4100802" cy="1384995"/>
          </a:xfrm>
          <a:prstGeom prst="rect">
            <a:avLst/>
          </a:prstGeom>
          <a:noFill/>
        </p:spPr>
        <p:txBody>
          <a:bodyPr wrap="square">
            <a:spAutoFit/>
          </a:bodyPr>
          <a:lstStyle/>
          <a:p>
            <a:pPr marR="0" algn="r">
              <a:spcBef>
                <a:spcPts val="0"/>
              </a:spcBef>
              <a:spcAft>
                <a:spcPts val="0"/>
              </a:spcAft>
            </a:pPr>
            <a:r>
              <a:rPr lang="en-US" sz="2000" u="sng" dirty="0" err="1">
                <a:latin typeface="Arial" panose="020B0604020202020204" pitchFamily="34" charset="0"/>
                <a:ea typeface="Calibri" panose="020F0502020204030204" pitchFamily="34" charset="0"/>
                <a:cs typeface="Arial" panose="020B0604020202020204" pitchFamily="34" charset="0"/>
              </a:rPr>
              <a:t>Lappan</a:t>
            </a:r>
            <a:r>
              <a:rPr lang="en-US" sz="2000" u="sng" dirty="0">
                <a:latin typeface="Arial" panose="020B0604020202020204" pitchFamily="34" charset="0"/>
                <a:ea typeface="Calibri" panose="020F0502020204030204" pitchFamily="34" charset="0"/>
                <a:cs typeface="Arial" panose="020B0604020202020204" pitchFamily="34" charset="0"/>
              </a:rPr>
              <a:t>-Phillips Professor of Computing Education</a:t>
            </a:r>
            <a:endParaRPr lang="en-US" sz="2000" u="sng" dirty="0">
              <a:effectLst/>
              <a:latin typeface="Arial" panose="020B0604020202020204" pitchFamily="34" charset="0"/>
              <a:ea typeface="Calibri" panose="020F0502020204030204" pitchFamily="34" charset="0"/>
              <a:cs typeface="Arial" panose="020B0604020202020204" pitchFamily="34" charset="0"/>
            </a:endParaRPr>
          </a:p>
          <a:p>
            <a:pPr marR="0" algn="r">
              <a:spcBef>
                <a:spcPts val="0"/>
              </a:spcBef>
              <a:spcAft>
                <a:spcPts val="0"/>
              </a:spcAft>
            </a:pPr>
            <a:r>
              <a:rPr lang="en-US" sz="2400" b="1" dirty="0">
                <a:latin typeface="Arial" panose="020B0604020202020204" pitchFamily="34" charset="0"/>
                <a:ea typeface="Calibri" panose="020F0502020204030204" pitchFamily="34" charset="0"/>
                <a:cs typeface="Arial" panose="020B0604020202020204" pitchFamily="34" charset="0"/>
              </a:rPr>
              <a:t>Aman Yadav</a:t>
            </a:r>
          </a:p>
          <a:p>
            <a:pPr marR="0" algn="r">
              <a:spcBef>
                <a:spcPts val="0"/>
              </a:spcBef>
              <a:spcAft>
                <a:spcPts val="0"/>
              </a:spcAft>
            </a:pPr>
            <a:r>
              <a:rPr lang="en-US" sz="2000" dirty="0">
                <a:effectLst/>
                <a:latin typeface="Arial" panose="020B0604020202020204" pitchFamily="34" charset="0"/>
                <a:ea typeface="Calibri" panose="020F0502020204030204" pitchFamily="34" charset="0"/>
                <a:cs typeface="Arial" panose="020B0604020202020204" pitchFamily="34" charset="0"/>
              </a:rPr>
              <a:t>CMSE  </a:t>
            </a:r>
          </a:p>
        </p:txBody>
      </p:sp>
      <p:sp>
        <p:nvSpPr>
          <p:cNvPr id="5" name="TextBox 4">
            <a:extLst>
              <a:ext uri="{FF2B5EF4-FFF2-40B4-BE49-F238E27FC236}">
                <a16:creationId xmlns:a16="http://schemas.microsoft.com/office/drawing/2014/main" id="{C7336F4E-5783-45A0-93EB-85A21CACC36C}"/>
              </a:ext>
            </a:extLst>
          </p:cNvPr>
          <p:cNvSpPr txBox="1"/>
          <p:nvPr/>
        </p:nvSpPr>
        <p:spPr>
          <a:xfrm>
            <a:off x="3753018" y="2374194"/>
            <a:ext cx="4100802" cy="1077218"/>
          </a:xfrm>
          <a:prstGeom prst="rect">
            <a:avLst/>
          </a:prstGeom>
          <a:noFill/>
        </p:spPr>
        <p:txBody>
          <a:bodyPr wrap="square">
            <a:spAutoFit/>
          </a:bodyPr>
          <a:lstStyle/>
          <a:p>
            <a:pPr marR="0">
              <a:spcBef>
                <a:spcPts val="0"/>
              </a:spcBef>
              <a:spcAft>
                <a:spcPts val="0"/>
              </a:spcAft>
            </a:pPr>
            <a:r>
              <a:rPr lang="en-US" sz="2000" u="sng" dirty="0">
                <a:latin typeface="Arial" panose="020B0604020202020204" pitchFamily="34" charset="0"/>
                <a:ea typeface="Calibri" panose="020F0502020204030204" pitchFamily="34" charset="0"/>
                <a:cs typeface="Arial" panose="020B0604020202020204" pitchFamily="34" charset="0"/>
              </a:rPr>
              <a:t>Carl H. Brubaker, Jr. Professor</a:t>
            </a:r>
          </a:p>
          <a:p>
            <a:pPr marR="0">
              <a:spcBef>
                <a:spcPts val="0"/>
              </a:spcBef>
              <a:spcAft>
                <a:spcPts val="0"/>
              </a:spcAft>
            </a:pPr>
            <a:r>
              <a:rPr lang="en-US" sz="2400" b="1" dirty="0" err="1">
                <a:latin typeface="Arial" panose="020B0604020202020204" pitchFamily="34" charset="0"/>
                <a:ea typeface="Calibri" panose="020F0502020204030204" pitchFamily="34" charset="0"/>
                <a:cs typeface="Arial" panose="020B0604020202020204" pitchFamily="34" charset="0"/>
              </a:rPr>
              <a:t>Tuo</a:t>
            </a:r>
            <a:r>
              <a:rPr lang="en-US" sz="2400" b="1" dirty="0">
                <a:latin typeface="Arial" panose="020B0604020202020204" pitchFamily="34" charset="0"/>
                <a:ea typeface="Calibri" panose="020F0502020204030204" pitchFamily="34" charset="0"/>
                <a:cs typeface="Arial" panose="020B0604020202020204" pitchFamily="34" charset="0"/>
              </a:rPr>
              <a:t> Wang </a:t>
            </a:r>
          </a:p>
          <a:p>
            <a:pPr marR="0">
              <a:spcBef>
                <a:spcPts val="0"/>
              </a:spcBef>
              <a:spcAft>
                <a:spcPts val="0"/>
              </a:spcAft>
            </a:pPr>
            <a:r>
              <a:rPr lang="en-US" sz="2000" dirty="0">
                <a:effectLst/>
                <a:latin typeface="Arial" panose="020B0604020202020204" pitchFamily="34" charset="0"/>
                <a:ea typeface="Calibri" panose="020F0502020204030204" pitchFamily="34" charset="0"/>
                <a:cs typeface="Arial" panose="020B0604020202020204" pitchFamily="34" charset="0"/>
              </a:rPr>
              <a:t>Chemistry</a:t>
            </a:r>
          </a:p>
        </p:txBody>
      </p:sp>
      <p:pic>
        <p:nvPicPr>
          <p:cNvPr id="7" name="Picture 6">
            <a:extLst>
              <a:ext uri="{FF2B5EF4-FFF2-40B4-BE49-F238E27FC236}">
                <a16:creationId xmlns:a16="http://schemas.microsoft.com/office/drawing/2014/main" id="{2B70F705-D6A2-4526-864F-881744B16AB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8374946" y="2054066"/>
            <a:ext cx="2497552" cy="349657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4DB1457-6A86-4254-A479-707FF33F93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1375" y="2054066"/>
            <a:ext cx="2497552" cy="34910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4806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340" y="880585"/>
            <a:ext cx="10515600" cy="794101"/>
          </a:xfrm>
          <a:solidFill>
            <a:srgbClr val="18453B"/>
          </a:solidFill>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William J. Beal Outstanding Faculty Awards</a:t>
            </a:r>
          </a:p>
        </p:txBody>
      </p:sp>
      <p:sp>
        <p:nvSpPr>
          <p:cNvPr id="4" name="TextBox 3">
            <a:extLst>
              <a:ext uri="{FF2B5EF4-FFF2-40B4-BE49-F238E27FC236}">
                <a16:creationId xmlns:a16="http://schemas.microsoft.com/office/drawing/2014/main" id="{4596B4FD-2C83-48AC-A9CA-330E2DF1B578}"/>
              </a:ext>
            </a:extLst>
          </p:cNvPr>
          <p:cNvSpPr txBox="1"/>
          <p:nvPr/>
        </p:nvSpPr>
        <p:spPr>
          <a:xfrm>
            <a:off x="2095870" y="4467702"/>
            <a:ext cx="3016757" cy="830997"/>
          </a:xfrm>
          <a:prstGeom prst="rect">
            <a:avLst/>
          </a:prstGeom>
          <a:noFill/>
        </p:spPr>
        <p:txBody>
          <a:bodyPr wrap="square">
            <a:spAutoFit/>
          </a:bodyPr>
          <a:lstStyle/>
          <a:p>
            <a:pPr marR="0" algn="r">
              <a:spcBef>
                <a:spcPts val="0"/>
              </a:spcBef>
              <a:spcAft>
                <a:spcPts val="0"/>
              </a:spcAft>
            </a:pPr>
            <a:r>
              <a:rPr lang="en-US" sz="2400" b="1" dirty="0">
                <a:latin typeface="Arial" panose="020B0604020202020204" pitchFamily="34" charset="0"/>
                <a:ea typeface="Calibri" panose="020F0502020204030204" pitchFamily="34" charset="0"/>
                <a:cs typeface="Arial" panose="020B0604020202020204" pitchFamily="34" charset="0"/>
              </a:rPr>
              <a:t>Jetze Tepe</a:t>
            </a:r>
          </a:p>
          <a:p>
            <a:pPr marR="0" algn="r">
              <a:spcBef>
                <a:spcPts val="0"/>
              </a:spcBef>
              <a:spcAft>
                <a:spcPts val="0"/>
              </a:spcAft>
            </a:pPr>
            <a:r>
              <a:rPr lang="en-US" sz="2000" dirty="0">
                <a:effectLst/>
                <a:latin typeface="Arial" panose="020B0604020202020204" pitchFamily="34" charset="0"/>
                <a:ea typeface="Calibri" panose="020F0502020204030204" pitchFamily="34" charset="0"/>
                <a:cs typeface="Arial" panose="020B0604020202020204" pitchFamily="34" charset="0"/>
              </a:rPr>
              <a:t>Chemistry </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400" dirty="0">
                <a:effectLst/>
                <a:latin typeface="Arial" panose="020B0604020202020204" pitchFamily="34" charset="0"/>
                <a:ea typeface="Calibri" panose="020F050202020403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C7336F4E-5783-45A0-93EB-85A21CACC36C}"/>
              </a:ext>
            </a:extLst>
          </p:cNvPr>
          <p:cNvSpPr txBox="1"/>
          <p:nvPr/>
        </p:nvSpPr>
        <p:spPr>
          <a:xfrm>
            <a:off x="3372753" y="2436824"/>
            <a:ext cx="3174104" cy="1138773"/>
          </a:xfrm>
          <a:prstGeom prst="rect">
            <a:avLst/>
          </a:prstGeom>
          <a:noFill/>
        </p:spPr>
        <p:txBody>
          <a:bodyPr wrap="square">
            <a:spAutoFit/>
          </a:bodyPr>
          <a:lstStyle/>
          <a:p>
            <a:pPr marR="0">
              <a:spcBef>
                <a:spcPts val="0"/>
              </a:spcBef>
              <a:spcAft>
                <a:spcPts val="0"/>
              </a:spcAft>
            </a:pPr>
            <a:r>
              <a:rPr lang="en-US" sz="2400" b="1" dirty="0">
                <a:latin typeface="Arial" panose="020B0604020202020204" pitchFamily="34" charset="0"/>
                <a:ea typeface="Calibri" panose="020F0502020204030204" pitchFamily="34" charset="0"/>
                <a:cs typeface="Arial" panose="020B0604020202020204" pitchFamily="34" charset="0"/>
              </a:rPr>
              <a:t>Jeffrey Conner</a:t>
            </a:r>
          </a:p>
          <a:p>
            <a:pPr marR="0">
              <a:spcBef>
                <a:spcPts val="0"/>
              </a:spcBef>
              <a:spcAft>
                <a:spcPts val="0"/>
              </a:spcAft>
            </a:pPr>
            <a:r>
              <a:rPr lang="en-US" sz="2000" dirty="0">
                <a:latin typeface="Arial" panose="020B0604020202020204" pitchFamily="34" charset="0"/>
                <a:ea typeface="Calibri" panose="020F0502020204030204" pitchFamily="34" charset="0"/>
                <a:cs typeface="Arial" panose="020B0604020202020204" pitchFamily="34" charset="0"/>
              </a:rPr>
              <a:t>Plant Biology</a:t>
            </a:r>
          </a:p>
          <a:p>
            <a:pPr marR="0">
              <a:spcBef>
                <a:spcPts val="0"/>
              </a:spcBef>
              <a:spcAft>
                <a:spcPts val="0"/>
              </a:spcAft>
            </a:pP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B70F705-D6A2-4526-864F-881744B16AB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1823485" y="4169049"/>
            <a:ext cx="1291689" cy="180836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4DB1457-6A86-4254-A479-707FF33F93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72406" y="1888982"/>
            <a:ext cx="1393847" cy="1951387"/>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558BC186-4EEB-8EB4-8E56-6C29AEF9AFF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004806" y="1888982"/>
            <a:ext cx="1393847" cy="195138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DF71E74-EC13-F3FF-0A99-6EE90AD8613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7055885" y="4169050"/>
            <a:ext cx="1291689" cy="1808365"/>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8836C89C-05E1-C873-8413-985C8E35AD74}"/>
              </a:ext>
            </a:extLst>
          </p:cNvPr>
          <p:cNvSpPr txBox="1"/>
          <p:nvPr/>
        </p:nvSpPr>
        <p:spPr>
          <a:xfrm>
            <a:off x="8639020" y="2393004"/>
            <a:ext cx="3174104" cy="1077218"/>
          </a:xfrm>
          <a:prstGeom prst="rect">
            <a:avLst/>
          </a:prstGeom>
          <a:noFill/>
        </p:spPr>
        <p:txBody>
          <a:bodyPr wrap="square">
            <a:spAutoFit/>
          </a:bodyPr>
          <a:lstStyle/>
          <a:p>
            <a:pPr marR="0">
              <a:spcBef>
                <a:spcPts val="0"/>
              </a:spcBef>
              <a:spcAft>
                <a:spcPts val="0"/>
              </a:spcAft>
            </a:pPr>
            <a:r>
              <a:rPr lang="en-US" sz="2400" b="1" dirty="0">
                <a:latin typeface="Arial" panose="020B0604020202020204" pitchFamily="34" charset="0"/>
                <a:ea typeface="Calibri" panose="020F0502020204030204" pitchFamily="34" charset="0"/>
                <a:cs typeface="Arial" panose="020B0604020202020204" pitchFamily="34" charset="0"/>
              </a:rPr>
              <a:t>Gemma Reguera</a:t>
            </a:r>
          </a:p>
          <a:p>
            <a:pPr marR="0" algn="ctr">
              <a:spcBef>
                <a:spcPts val="0"/>
              </a:spcBef>
              <a:spcAft>
                <a:spcPts val="0"/>
              </a:spcAft>
            </a:pPr>
            <a:r>
              <a:rPr lang="en-US" sz="2000" dirty="0">
                <a:effectLst/>
                <a:latin typeface="Arial" panose="020B0604020202020204" pitchFamily="34" charset="0"/>
                <a:ea typeface="Calibri" panose="020F0502020204030204" pitchFamily="34" charset="0"/>
                <a:cs typeface="Arial" panose="020B0604020202020204" pitchFamily="34" charset="0"/>
              </a:rPr>
              <a:t>Microbiology &amp; Molecular Genetics</a:t>
            </a:r>
          </a:p>
        </p:txBody>
      </p:sp>
      <p:sp>
        <p:nvSpPr>
          <p:cNvPr id="10" name="TextBox 9">
            <a:extLst>
              <a:ext uri="{FF2B5EF4-FFF2-40B4-BE49-F238E27FC236}">
                <a16:creationId xmlns:a16="http://schemas.microsoft.com/office/drawing/2014/main" id="{E34849D8-3568-FCF4-DF73-691A64F9BCA1}"/>
              </a:ext>
            </a:extLst>
          </p:cNvPr>
          <p:cNvSpPr txBox="1"/>
          <p:nvPr/>
        </p:nvSpPr>
        <p:spPr>
          <a:xfrm>
            <a:off x="8548708" y="4418230"/>
            <a:ext cx="3174104" cy="1446550"/>
          </a:xfrm>
          <a:prstGeom prst="rect">
            <a:avLst/>
          </a:prstGeom>
          <a:noFill/>
        </p:spPr>
        <p:txBody>
          <a:bodyPr wrap="square">
            <a:spAutoFit/>
          </a:bodyPr>
          <a:lstStyle/>
          <a:p>
            <a:pPr marR="0" algn="r">
              <a:spcBef>
                <a:spcPts val="0"/>
              </a:spcBef>
              <a:spcAft>
                <a:spcPts val="0"/>
              </a:spcAft>
            </a:pPr>
            <a:r>
              <a:rPr lang="en-US" sz="2400" b="1" dirty="0">
                <a:latin typeface="Arial" panose="020B0604020202020204" pitchFamily="34" charset="0"/>
                <a:ea typeface="Calibri" panose="020F0502020204030204" pitchFamily="34" charset="0"/>
                <a:cs typeface="Arial" panose="020B0604020202020204" pitchFamily="34" charset="0"/>
              </a:rPr>
              <a:t>Christopher Waters</a:t>
            </a:r>
          </a:p>
          <a:p>
            <a:pPr marR="0" algn="ctr">
              <a:spcBef>
                <a:spcPts val="0"/>
              </a:spcBef>
              <a:spcAft>
                <a:spcPts val="0"/>
              </a:spcAft>
            </a:pPr>
            <a:r>
              <a:rPr lang="en-US" sz="2000" dirty="0">
                <a:latin typeface="Arial" panose="020B0604020202020204" pitchFamily="34" charset="0"/>
                <a:ea typeface="Calibri" panose="020F0502020204030204" pitchFamily="34" charset="0"/>
                <a:cs typeface="Arial" panose="020B0604020202020204" pitchFamily="34" charset="0"/>
              </a:rPr>
              <a:t>Microbiology &amp; Molecular Genetics</a:t>
            </a:r>
          </a:p>
          <a:p>
            <a:pPr marR="0" algn="r">
              <a:spcBef>
                <a:spcPts val="0"/>
              </a:spcBef>
              <a:spcAft>
                <a:spcPts val="0"/>
              </a:spcAft>
            </a:pPr>
            <a:r>
              <a:rPr lang="en-US" sz="2400" dirty="0">
                <a:effectLst/>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265858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06719" y="859659"/>
            <a:ext cx="10524743" cy="1284535"/>
          </a:xfrm>
          <a:solidFill>
            <a:srgbClr val="18453B"/>
          </a:solidFill>
        </p:spPr>
        <p:txBody>
          <a:bodyPr anchor="ctr">
            <a:normAutofit/>
          </a:bodyPr>
          <a:lstStyle/>
          <a:p>
            <a:r>
              <a:rPr lang="en-US" sz="3600" dirty="0">
                <a:solidFill>
                  <a:schemeClr val="bg1"/>
                </a:solidFill>
                <a:latin typeface="Arial" panose="020B0604020202020204" pitchFamily="34" charset="0"/>
                <a:cs typeface="Arial" panose="020B0604020202020204" pitchFamily="34" charset="0"/>
              </a:rPr>
              <a:t>Advancement Update</a:t>
            </a:r>
          </a:p>
        </p:txBody>
      </p:sp>
      <p:sp>
        <p:nvSpPr>
          <p:cNvPr id="5" name="Subtitle 4"/>
          <p:cNvSpPr>
            <a:spLocks noGrp="1"/>
          </p:cNvSpPr>
          <p:nvPr>
            <p:ph type="subTitle" idx="1"/>
          </p:nvPr>
        </p:nvSpPr>
        <p:spPr>
          <a:xfrm>
            <a:off x="844297" y="2144194"/>
            <a:ext cx="10524743" cy="3616452"/>
          </a:xfrm>
          <a:solidFill>
            <a:schemeClr val="bg1"/>
          </a:solidFill>
        </p:spPr>
        <p:txBody>
          <a:bodyPr anchor="t">
            <a:normAutofit fontScale="92500" lnSpcReduction="10000"/>
          </a:bodyPr>
          <a:lstStyle/>
          <a:p>
            <a:pPr algn="l"/>
            <a:endParaRPr lang="en-US" sz="2800" dirty="0">
              <a:latin typeface="Arial" panose="020B0604020202020204" pitchFamily="34" charset="0"/>
              <a:cs typeface="Arial" panose="020B0604020202020204" pitchFamily="34" charset="0"/>
            </a:endParaRPr>
          </a:p>
          <a:p>
            <a:pPr lvl="1" algn="l"/>
            <a:r>
              <a:rPr lang="en-US" sz="2600" b="1" dirty="0">
                <a:latin typeface="Arial" panose="020B0604020202020204" pitchFamily="34" charset="0"/>
                <a:cs typeface="Arial" panose="020B0604020202020204" pitchFamily="34" charset="0"/>
              </a:rPr>
              <a:t>FY 21/22 - Raised</a:t>
            </a:r>
            <a:r>
              <a:rPr lang="en-US" sz="2600" dirty="0">
                <a:latin typeface="Arial" panose="020B0604020202020204" pitchFamily="34" charset="0"/>
                <a:cs typeface="Arial" panose="020B0604020202020204" pitchFamily="34" charset="0"/>
              </a:rPr>
              <a:t> </a:t>
            </a:r>
            <a:r>
              <a:rPr lang="en-US" sz="2600" b="1" dirty="0">
                <a:latin typeface="Arial" panose="020B0604020202020204" pitchFamily="34" charset="0"/>
                <a:cs typeface="Arial" panose="020B0604020202020204" pitchFamily="34" charset="0"/>
              </a:rPr>
              <a:t>$8,060,384</a:t>
            </a:r>
          </a:p>
          <a:p>
            <a:pPr marL="1257300" lvl="2" indent="-342900" algn="l">
              <a:buFont typeface="Arial" panose="020B0604020202020204" pitchFamily="34" charset="0"/>
              <a:buChar char="•"/>
            </a:pPr>
            <a:r>
              <a:rPr lang="en-US" sz="2400" dirty="0">
                <a:latin typeface="Arial" panose="020B0604020202020204" pitchFamily="34" charset="0"/>
                <a:cs typeface="Arial" panose="020B0604020202020204" pitchFamily="34" charset="0"/>
              </a:rPr>
              <a:t>Exceeded $6.5M goal!</a:t>
            </a:r>
          </a:p>
          <a:p>
            <a:pPr marL="1257300" lvl="2" indent="-342900" algn="l">
              <a:buFont typeface="Arial" panose="020B0604020202020204" pitchFamily="34" charset="0"/>
              <a:buChar char="•"/>
            </a:pPr>
            <a:r>
              <a:rPr lang="en-US" sz="2400" dirty="0">
                <a:latin typeface="Arial" panose="020B0604020202020204" pitchFamily="34" charset="0"/>
                <a:cs typeface="Arial" panose="020B0604020202020204" pitchFamily="34" charset="0"/>
              </a:rPr>
              <a:t>The ongoing pandemic continued to make engaging with alumni challenging but the advancement team did start traveling more this fiscal year which helped close some lingering gifts.   </a:t>
            </a:r>
          </a:p>
          <a:p>
            <a:pPr lvl="1" algn="l"/>
            <a:endParaRPr lang="en-US" sz="800" dirty="0">
              <a:latin typeface="Arial" panose="020B0604020202020204" pitchFamily="34" charset="0"/>
              <a:cs typeface="Arial" panose="020B0604020202020204" pitchFamily="34" charset="0"/>
            </a:endParaRPr>
          </a:p>
          <a:p>
            <a:pPr lvl="1" algn="l"/>
            <a:endParaRPr lang="en-US" sz="800" dirty="0">
              <a:latin typeface="Arial" panose="020B0604020202020204" pitchFamily="34" charset="0"/>
              <a:cs typeface="Arial" panose="020B0604020202020204" pitchFamily="34" charset="0"/>
            </a:endParaRPr>
          </a:p>
          <a:p>
            <a:pPr lvl="1" algn="l"/>
            <a:r>
              <a:rPr lang="en-US" sz="2600" b="1" dirty="0">
                <a:latin typeface="Arial" panose="020B0604020202020204" pitchFamily="34" charset="0"/>
                <a:cs typeface="Arial" panose="020B0604020202020204" pitchFamily="34" charset="0"/>
              </a:rPr>
              <a:t>Created 9 new endowments, including:</a:t>
            </a:r>
          </a:p>
          <a:p>
            <a:pPr marL="1371600" lvl="2" indent="-457200" algn="l">
              <a:buFont typeface="Arial" panose="020B0604020202020204" pitchFamily="34" charset="0"/>
              <a:buChar char="•"/>
            </a:pPr>
            <a:r>
              <a:rPr lang="en-US" sz="2400" dirty="0">
                <a:latin typeface="Arial" panose="020B0604020202020204" pitchFamily="34" charset="0"/>
                <a:cs typeface="Arial" panose="020B0604020202020204" pitchFamily="34" charset="0"/>
              </a:rPr>
              <a:t>6 supporting student success</a:t>
            </a:r>
          </a:p>
          <a:p>
            <a:pPr marL="1371600" lvl="2" indent="-457200" algn="l">
              <a:buFont typeface="Arial" panose="020B0604020202020204" pitchFamily="34" charset="0"/>
              <a:buChar char="•"/>
            </a:pPr>
            <a:r>
              <a:rPr lang="en-US" sz="2400" dirty="0">
                <a:latin typeface="Arial" panose="020B0604020202020204" pitchFamily="34" charset="0"/>
                <a:cs typeface="Arial" panose="020B0604020202020204" pitchFamily="34" charset="0"/>
              </a:rPr>
              <a:t>1 new endowed faculty position</a:t>
            </a:r>
          </a:p>
          <a:p>
            <a:pPr lvl="1" algn="l"/>
            <a:endParaRPr lang="en-US" sz="2800" b="1" dirty="0">
              <a:latin typeface="Arial" panose="020B0604020202020204" pitchFamily="34" charset="0"/>
              <a:cs typeface="Arial" panose="020B0604020202020204" pitchFamily="34" charset="0"/>
            </a:endParaRPr>
          </a:p>
          <a:p>
            <a:pPr marL="914400" lvl="1" indent="-457200" algn="l">
              <a:buFont typeface="Wingdings" panose="05000000000000000000" pitchFamily="2" charset="2"/>
              <a:buChar char="§"/>
            </a:pP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2555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340" y="880585"/>
            <a:ext cx="10515600" cy="794101"/>
          </a:xfrm>
          <a:solidFill>
            <a:srgbClr val="18453B"/>
          </a:solidFill>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Other </a:t>
            </a:r>
            <a:r>
              <a:rPr lang="en-US" sz="3600" dirty="0" err="1">
                <a:solidFill>
                  <a:schemeClr val="bg1"/>
                </a:solidFill>
                <a:latin typeface="Arial" panose="020B0604020202020204" pitchFamily="34" charset="0"/>
                <a:cs typeface="Arial" panose="020B0604020202020204" pitchFamily="34" charset="0"/>
              </a:rPr>
              <a:t>Universitywide</a:t>
            </a:r>
            <a:r>
              <a:rPr lang="en-US" sz="3600" dirty="0">
                <a:solidFill>
                  <a:schemeClr val="bg1"/>
                </a:solidFill>
                <a:latin typeface="Arial" panose="020B0604020202020204" pitchFamily="34" charset="0"/>
                <a:cs typeface="Arial" panose="020B0604020202020204" pitchFamily="34" charset="0"/>
              </a:rPr>
              <a:t> Honors</a:t>
            </a:r>
          </a:p>
        </p:txBody>
      </p:sp>
      <p:sp>
        <p:nvSpPr>
          <p:cNvPr id="4" name="TextBox 3">
            <a:extLst>
              <a:ext uri="{FF2B5EF4-FFF2-40B4-BE49-F238E27FC236}">
                <a16:creationId xmlns:a16="http://schemas.microsoft.com/office/drawing/2014/main" id="{4596B4FD-2C83-48AC-A9CA-330E2DF1B578}"/>
              </a:ext>
            </a:extLst>
          </p:cNvPr>
          <p:cNvSpPr txBox="1"/>
          <p:nvPr/>
        </p:nvSpPr>
        <p:spPr>
          <a:xfrm>
            <a:off x="5112531" y="4321197"/>
            <a:ext cx="4539470" cy="1508105"/>
          </a:xfrm>
          <a:prstGeom prst="rect">
            <a:avLst/>
          </a:prstGeom>
          <a:noFill/>
        </p:spPr>
        <p:txBody>
          <a:bodyPr wrap="square">
            <a:spAutoFit/>
          </a:bodyPr>
          <a:lstStyle/>
          <a:p>
            <a:pPr marR="0">
              <a:spcBef>
                <a:spcPts val="0"/>
              </a:spcBef>
              <a:spcAft>
                <a:spcPts val="0"/>
              </a:spcAft>
            </a:pPr>
            <a:r>
              <a:rPr lang="en-US" sz="2400" b="1" dirty="0">
                <a:effectLst/>
                <a:latin typeface="Arial" panose="020B0604020202020204" pitchFamily="34" charset="0"/>
                <a:ea typeface="Calibri" panose="020F0502020204030204" pitchFamily="34" charset="0"/>
                <a:cs typeface="Arial" panose="020B0604020202020204" pitchFamily="34" charset="0"/>
              </a:rPr>
              <a:t>	Jetze Tepe</a:t>
            </a:r>
            <a:endParaRPr lang="en-US" sz="2400" b="1" dirty="0">
              <a:latin typeface="Arial" panose="020B0604020202020204" pitchFamily="34" charset="0"/>
              <a:ea typeface="Calibri" panose="020F0502020204030204" pitchFamily="34" charset="0"/>
              <a:cs typeface="Arial" panose="020B0604020202020204" pitchFamily="34" charset="0"/>
            </a:endParaRPr>
          </a:p>
          <a:p>
            <a:pPr marR="0">
              <a:spcBef>
                <a:spcPts val="0"/>
              </a:spcBef>
              <a:spcAft>
                <a:spcPts val="0"/>
              </a:spcAft>
            </a:pPr>
            <a:r>
              <a:rPr lang="en-US" sz="2000" dirty="0">
                <a:effectLst/>
                <a:latin typeface="Arial" panose="020B0604020202020204" pitchFamily="34" charset="0"/>
                <a:ea typeface="Calibri" panose="020F0502020204030204" pitchFamily="34" charset="0"/>
                <a:cs typeface="Arial" panose="020B0604020202020204" pitchFamily="34" charset="0"/>
              </a:rPr>
              <a:t>	Chemistry</a:t>
            </a:r>
          </a:p>
          <a:p>
            <a:pPr marR="0">
              <a:spcBef>
                <a:spcPts val="0"/>
              </a:spcBef>
              <a:spcAft>
                <a:spcPts val="0"/>
              </a:spcAft>
            </a:pPr>
            <a:endParaRPr lang="en-US" sz="800" dirty="0">
              <a:latin typeface="Arial" panose="020B0604020202020204" pitchFamily="34" charset="0"/>
              <a:ea typeface="Calibri" panose="020F0502020204030204" pitchFamily="34" charset="0"/>
              <a:cs typeface="Arial" panose="020B0604020202020204" pitchFamily="34" charset="0"/>
            </a:endParaRPr>
          </a:p>
          <a:p>
            <a:pPr marR="0">
              <a:spcBef>
                <a:spcPts val="0"/>
              </a:spcBef>
              <a:spcAft>
                <a:spcPts val="0"/>
              </a:spcAft>
            </a:pPr>
            <a:r>
              <a:rPr lang="en-US" sz="2000" b="1" dirty="0">
                <a:effectLst/>
                <a:latin typeface="Arial" panose="020B0604020202020204" pitchFamily="34" charset="0"/>
                <a:ea typeface="Calibri" panose="020F0502020204030204" pitchFamily="34" charset="0"/>
                <a:cs typeface="Arial" panose="020B0604020202020204" pitchFamily="34" charset="0"/>
              </a:rPr>
              <a:t>	Innovator of the Year, </a:t>
            </a:r>
          </a:p>
          <a:p>
            <a:pPr marR="0">
              <a:spcBef>
                <a:spcPts val="0"/>
              </a:spcBef>
              <a:spcAft>
                <a:spcPts val="0"/>
              </a:spcAft>
            </a:pPr>
            <a:r>
              <a:rPr lang="en-US" sz="2000" b="1" dirty="0">
                <a:effectLst/>
                <a:latin typeface="Arial" panose="020B0604020202020204" pitchFamily="34" charset="0"/>
                <a:ea typeface="Calibri" panose="020F0502020204030204" pitchFamily="34" charset="0"/>
                <a:cs typeface="Arial" panose="020B0604020202020204" pitchFamily="34" charset="0"/>
              </a:rPr>
              <a:t>	MSU Innovation Center </a:t>
            </a:r>
          </a:p>
        </p:txBody>
      </p:sp>
      <p:sp>
        <p:nvSpPr>
          <p:cNvPr id="5" name="TextBox 4">
            <a:extLst>
              <a:ext uri="{FF2B5EF4-FFF2-40B4-BE49-F238E27FC236}">
                <a16:creationId xmlns:a16="http://schemas.microsoft.com/office/drawing/2014/main" id="{C7336F4E-5783-45A0-93EB-85A21CACC36C}"/>
              </a:ext>
            </a:extLst>
          </p:cNvPr>
          <p:cNvSpPr txBox="1"/>
          <p:nvPr/>
        </p:nvSpPr>
        <p:spPr>
          <a:xfrm>
            <a:off x="3502185" y="2117021"/>
            <a:ext cx="4117815" cy="1815882"/>
          </a:xfrm>
          <a:prstGeom prst="rect">
            <a:avLst/>
          </a:prstGeom>
          <a:noFill/>
        </p:spPr>
        <p:txBody>
          <a:bodyPr wrap="square">
            <a:spAutoFit/>
          </a:bodyPr>
          <a:lstStyle/>
          <a:p>
            <a:pPr marR="0">
              <a:spcBef>
                <a:spcPts val="0"/>
              </a:spcBef>
              <a:spcAft>
                <a:spcPts val="0"/>
              </a:spcAft>
            </a:pPr>
            <a:r>
              <a:rPr lang="en-US" sz="2400" b="1" dirty="0">
                <a:latin typeface="Arial" panose="020B0604020202020204" pitchFamily="34" charset="0"/>
                <a:ea typeface="Calibri" panose="020F0502020204030204" pitchFamily="34" charset="0"/>
                <a:cs typeface="Arial" panose="020B0604020202020204" pitchFamily="34" charset="0"/>
              </a:rPr>
              <a:t>Victor DiRita </a:t>
            </a:r>
          </a:p>
          <a:p>
            <a:pPr marR="0">
              <a:spcBef>
                <a:spcPts val="0"/>
              </a:spcBef>
              <a:spcAft>
                <a:spcPts val="0"/>
              </a:spcAft>
            </a:pPr>
            <a:r>
              <a:rPr lang="en-US" sz="2000" dirty="0">
                <a:effectLst/>
                <a:latin typeface="Arial" panose="020B0604020202020204" pitchFamily="34" charset="0"/>
                <a:ea typeface="Calibri" panose="020F0502020204030204" pitchFamily="34" charset="0"/>
                <a:cs typeface="Arial" panose="020B0604020202020204" pitchFamily="34" charset="0"/>
              </a:rPr>
              <a:t>Rudolph Hugh Professor </a:t>
            </a:r>
          </a:p>
          <a:p>
            <a:pPr marR="0">
              <a:spcBef>
                <a:spcPts val="0"/>
              </a:spcBef>
              <a:spcAft>
                <a:spcPts val="0"/>
              </a:spcAft>
            </a:pPr>
            <a:r>
              <a:rPr lang="en-US" sz="2000" dirty="0">
                <a:latin typeface="Arial" panose="020B0604020202020204" pitchFamily="34" charset="0"/>
                <a:ea typeface="Calibri" panose="020F0502020204030204" pitchFamily="34" charset="0"/>
                <a:cs typeface="Arial" panose="020B0604020202020204" pitchFamily="34" charset="0"/>
              </a:rPr>
              <a:t>Microbiology &amp; Molecular Genetics</a:t>
            </a:r>
          </a:p>
          <a:p>
            <a:pPr marR="0">
              <a:spcBef>
                <a:spcPts val="0"/>
              </a:spcBef>
              <a:spcAft>
                <a:spcPts val="0"/>
              </a:spcAft>
            </a:pPr>
            <a:endParaRPr lang="en-US" sz="800" dirty="0">
              <a:latin typeface="Arial" panose="020B0604020202020204" pitchFamily="34" charset="0"/>
              <a:ea typeface="Calibri" panose="020F0502020204030204" pitchFamily="34" charset="0"/>
              <a:cs typeface="Arial" panose="020B0604020202020204" pitchFamily="34" charset="0"/>
            </a:endParaRPr>
          </a:p>
          <a:p>
            <a:pPr marR="0">
              <a:spcBef>
                <a:spcPts val="0"/>
              </a:spcBef>
              <a:spcAft>
                <a:spcPts val="0"/>
              </a:spcAft>
            </a:pPr>
            <a:r>
              <a:rPr lang="en-US" sz="2000" b="1" dirty="0">
                <a:effectLst/>
                <a:latin typeface="Arial" panose="020B0604020202020204" pitchFamily="34" charset="0"/>
                <a:ea typeface="Calibri" panose="020F0502020204030204" pitchFamily="34" charset="0"/>
                <a:cs typeface="Arial" panose="020B0604020202020204" pitchFamily="34" charset="0"/>
              </a:rPr>
              <a:t>Simmons </a:t>
            </a:r>
            <a:r>
              <a:rPr lang="en-US" sz="2000" b="1" dirty="0" err="1">
                <a:effectLst/>
                <a:latin typeface="Arial" panose="020B0604020202020204" pitchFamily="34" charset="0"/>
                <a:ea typeface="Calibri" panose="020F0502020204030204" pitchFamily="34" charset="0"/>
                <a:cs typeface="Arial" panose="020B0604020202020204" pitchFamily="34" charset="0"/>
              </a:rPr>
              <a:t>Chivukula</a:t>
            </a:r>
            <a:r>
              <a:rPr lang="en-US" sz="2000" b="1" dirty="0">
                <a:effectLst/>
                <a:latin typeface="Arial" panose="020B0604020202020204" pitchFamily="34" charset="0"/>
                <a:ea typeface="Calibri" panose="020F0502020204030204" pitchFamily="34" charset="0"/>
                <a:cs typeface="Arial" panose="020B0604020202020204" pitchFamily="34" charset="0"/>
              </a:rPr>
              <a:t> Award for Academic Leadership</a:t>
            </a:r>
            <a:endParaRPr lang="en-US" sz="24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B70F705-D6A2-4526-864F-881744B16AB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8132385" y="2031589"/>
            <a:ext cx="2087209" cy="292209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4DB1457-6A86-4254-A479-707FF33F93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38071" y="1967954"/>
            <a:ext cx="2087208" cy="29220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33499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building&#10;&#10;Description automatically generated">
            <a:extLst>
              <a:ext uri="{FF2B5EF4-FFF2-40B4-BE49-F238E27FC236}">
                <a16:creationId xmlns:a16="http://schemas.microsoft.com/office/drawing/2014/main" id="{4E327F39-40E9-4878-8C51-9A69ADCDF7CE}"/>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1527950"/>
            <a:ext cx="12192000" cy="4715368"/>
          </a:xfrm>
          <a:prstGeom prst="rect">
            <a:avLst/>
          </a:prstGeom>
        </p:spPr>
      </p:pic>
      <p:sp>
        <p:nvSpPr>
          <p:cNvPr id="2" name="Title 1"/>
          <p:cNvSpPr>
            <a:spLocks noGrp="1"/>
          </p:cNvSpPr>
          <p:nvPr>
            <p:ph type="title"/>
          </p:nvPr>
        </p:nvSpPr>
        <p:spPr>
          <a:xfrm>
            <a:off x="659703" y="832579"/>
            <a:ext cx="10872592" cy="794101"/>
          </a:xfrm>
          <a:solidFill>
            <a:srgbClr val="18453B"/>
          </a:solidFill>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Recent Grants</a:t>
            </a:r>
            <a:endParaRPr lang="en-US" sz="2400"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199" y="1649540"/>
            <a:ext cx="10515601" cy="4570917"/>
          </a:xfrm>
        </p:spPr>
        <p:txBody>
          <a:bodyPr>
            <a:normAutofit/>
          </a:bodyPr>
          <a:lstStyle/>
          <a:p>
            <a:pPr marL="0" indent="0">
              <a:buNone/>
            </a:pPr>
            <a:endParaRPr lang="en-US" sz="900" i="1"/>
          </a:p>
          <a:p>
            <a:pPr marL="0" indent="0">
              <a:buNone/>
            </a:pPr>
            <a:endParaRPr lang="en-US" sz="2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80401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32579"/>
            <a:ext cx="10515600" cy="794101"/>
          </a:xfrm>
          <a:solidFill>
            <a:srgbClr val="18453B"/>
          </a:solidFill>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Some Recent Grants</a:t>
            </a:r>
            <a:endParaRPr lang="en-US" sz="2400"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651552"/>
            <a:ext cx="10515601" cy="2724505"/>
          </a:xfrm>
        </p:spPr>
        <p:txBody>
          <a:bodyPr>
            <a:normAutofit/>
          </a:bodyPr>
          <a:lstStyle/>
          <a:p>
            <a:pPr marL="0" indent="0">
              <a:buNone/>
            </a:pPr>
            <a:endParaRPr lang="en-US" sz="800" i="1"/>
          </a:p>
          <a:p>
            <a:pPr marL="0" indent="0">
              <a:buNone/>
            </a:pPr>
            <a:endParaRPr lang="en-US"/>
          </a:p>
          <a:p>
            <a:pPr marL="0" indent="0">
              <a:buNone/>
            </a:pPr>
            <a:endParaRPr lang="en-US" sz="22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4104D75-51F8-43ED-900E-F28685F15E35}"/>
              </a:ext>
            </a:extLst>
          </p:cNvPr>
          <p:cNvSpPr txBox="1"/>
          <p:nvPr/>
        </p:nvSpPr>
        <p:spPr>
          <a:xfrm>
            <a:off x="838199" y="1641335"/>
            <a:ext cx="10515600" cy="5078313"/>
          </a:xfrm>
          <a:prstGeom prst="rect">
            <a:avLst/>
          </a:prstGeom>
          <a:noFill/>
        </p:spPr>
        <p:txBody>
          <a:bodyPr wrap="square">
            <a:spAutoFit/>
          </a:bodyPr>
          <a:lstStyle/>
          <a:p>
            <a:pPr marL="0" marR="0">
              <a:spcBef>
                <a:spcPts val="0"/>
              </a:spcBef>
              <a:spcAft>
                <a:spcPts val="0"/>
              </a:spcAf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DOE</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i="1" dirty="0">
                <a:effectLst/>
                <a:latin typeface="Calibri" panose="020F0502020204030204" pitchFamily="34" charset="0"/>
                <a:ea typeface="Calibri" panose="020F0502020204030204" pitchFamily="34" charset="0"/>
                <a:cs typeface="Times New Roman" panose="02020603050405020304" pitchFamily="18" charset="0"/>
              </a:rPr>
              <a:t>Mathematical Multifaceted Integrated Capability Center (MMICC) grant </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dirty="0" err="1"/>
              <a:t>CHaRMNET</a:t>
            </a:r>
            <a:r>
              <a:rPr lang="en-US" dirty="0"/>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PI: Andrew Christlieb</a:t>
            </a:r>
            <a:r>
              <a:rPr lang="en-US" sz="1800" dirty="0">
                <a:effectLst/>
                <a:latin typeface="Calibri" panose="020F0502020204030204" pitchFamily="34" charset="0"/>
                <a:ea typeface="Calibri" panose="020F0502020204030204" pitchFamily="34" charset="0"/>
                <a:cs typeface="Times New Roman" panose="02020603050405020304" pitchFamily="18" charset="0"/>
              </a:rPr>
              <a:t>, CMSE, Mathematics, $15 million (2022-2027)</a:t>
            </a:r>
          </a:p>
          <a:p>
            <a:endParaRPr lang="en-US" sz="800" dirty="0">
              <a:latin typeface="Calibri" panose="020F0502020204030204" pitchFamily="34" charset="0"/>
              <a:ea typeface="Calibri" panose="020F0502020204030204" pitchFamily="34" charset="0"/>
              <a:cs typeface="Times New Roman" panose="02020603050405020304" pitchFamily="18" charset="0"/>
            </a:endParaRPr>
          </a:p>
          <a:p>
            <a:r>
              <a:rPr lang="en-US" sz="1800" i="1" dirty="0">
                <a:effectLst/>
                <a:latin typeface="Calibri" panose="020F0502020204030204" pitchFamily="34" charset="0"/>
                <a:ea typeface="Calibri" panose="020F0502020204030204" pitchFamily="34" charset="0"/>
                <a:cs typeface="Times New Roman" panose="02020603050405020304" pitchFamily="18" charset="0"/>
              </a:rPr>
              <a:t>The Center for Catalysis in Biomimetic Confinement (Energy Frontier Research Center)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PI: Cheryl Kerfeld</a:t>
            </a:r>
            <a:r>
              <a:rPr lang="en-US" sz="1800" dirty="0">
                <a:effectLst/>
                <a:latin typeface="Calibri" panose="020F0502020204030204" pitchFamily="34" charset="0"/>
                <a:ea typeface="Calibri" panose="020F0502020204030204" pitchFamily="34" charset="0"/>
                <a:cs typeface="Times New Roman" panose="02020603050405020304" pitchFamily="18" charset="0"/>
              </a:rPr>
              <a:t>, Biochemistry &amp; Molecular Biology/PRL, $10.65 million (2022-2026)</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800" i="1"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A systems framework to enhance the potential </a:t>
            </a:r>
            <a:r>
              <a:rPr lang="en-US" i="1" dirty="0">
                <a:latin typeface="Calibri" panose="020F0502020204030204" pitchFamily="34" charset="0"/>
                <a:ea typeface="Calibri" panose="020F0502020204030204" pitchFamily="34" charset="0"/>
                <a:cs typeface="Times New Roman" panose="02020603050405020304" pitchFamily="18" charset="0"/>
              </a:rPr>
              <a:t>of camelina as oilseed crop</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PI: Erich Grotewold</a:t>
            </a:r>
            <a:r>
              <a:rPr lang="en-US" sz="1800" dirty="0">
                <a:effectLst/>
                <a:latin typeface="Calibri" panose="020F0502020204030204" pitchFamily="34" charset="0"/>
                <a:ea typeface="Calibri" panose="020F0502020204030204" pitchFamily="34" charset="0"/>
                <a:cs typeface="Times New Roman" panose="02020603050405020304" pitchFamily="18" charset="0"/>
              </a:rPr>
              <a:t>, Biochemistry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&amp; Molecular Biology, $2.07 million (2022-2025)</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NIH</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i="1" dirty="0">
                <a:latin typeface="Calibri" panose="020F0502020204030204" pitchFamily="34" charset="0"/>
                <a:ea typeface="Calibri" panose="020F0502020204030204" pitchFamily="34" charset="0"/>
                <a:cs typeface="Times New Roman" panose="02020603050405020304" pitchFamily="18" charset="0"/>
              </a:rPr>
              <a:t>Revealing pathways and kinetics of molecular recognition with advanced molecular simulation algorithms </a:t>
            </a:r>
          </a:p>
          <a:p>
            <a:pPr marL="0" marR="0">
              <a:spcBef>
                <a:spcPts val="0"/>
              </a:spcBef>
              <a:spcAft>
                <a:spcPts val="0"/>
              </a:spcAft>
            </a:pPr>
            <a:r>
              <a:rPr lang="en-US" b="1" dirty="0">
                <a:latin typeface="Calibri" panose="020F0502020204030204" pitchFamily="34" charset="0"/>
                <a:ea typeface="Calibri" panose="020F0502020204030204" pitchFamily="34" charset="0"/>
                <a:cs typeface="Times New Roman" panose="02020603050405020304" pitchFamily="18" charset="0"/>
              </a:rPr>
              <a:t>PI: Alex Dickson</a:t>
            </a:r>
            <a:r>
              <a:rPr lang="en-US" dirty="0">
                <a:latin typeface="Calibri" panose="020F0502020204030204" pitchFamily="34" charset="0"/>
                <a:ea typeface="Calibri" panose="020F0502020204030204" pitchFamily="34" charset="0"/>
                <a:cs typeface="Times New Roman" panose="02020603050405020304" pitchFamily="18" charset="0"/>
              </a:rPr>
              <a:t>,</a:t>
            </a:r>
            <a:r>
              <a:rPr lang="en-US" b="1"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Biochemistry &amp; Molecular Biology, $1.32 million (2022-2026)</a:t>
            </a:r>
          </a:p>
          <a:p>
            <a:pPr marL="0" marR="0">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Foldin</a:t>
            </a:r>
            <a:r>
              <a:rPr lang="en-US" i="1" dirty="0">
                <a:latin typeface="Calibri" panose="020F0502020204030204" pitchFamily="34" charset="0"/>
                <a:ea typeface="Calibri" panose="020F0502020204030204" pitchFamily="34" charset="0"/>
                <a:cs typeface="Times New Roman" panose="02020603050405020304" pitchFamily="18" charset="0"/>
              </a:rPr>
              <a:t>g and degradation of membrane proteins</a:t>
            </a:r>
            <a:r>
              <a:rPr lang="en-US" sz="1800" dirty="0">
                <a:effectLst/>
                <a:latin typeface="Calibri" panose="020F0502020204030204" pitchFamily="34" charset="0"/>
                <a:ea typeface="Calibri" panose="020F0502020204030204" pitchFamily="34" charset="0"/>
                <a:cs typeface="Times New Roman" panose="02020603050405020304" pitchFamily="18" charset="0"/>
              </a:rPr>
              <a:t> (NIGMS)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PI: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Heedoek</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Hong</a:t>
            </a:r>
            <a:r>
              <a:rPr lang="en-US" sz="1800" dirty="0">
                <a:effectLst/>
                <a:latin typeface="Calibri" panose="020F0502020204030204" pitchFamily="34" charset="0"/>
                <a:ea typeface="Calibri" panose="020F0502020204030204" pitchFamily="34" charset="0"/>
                <a:cs typeface="Times New Roman" panose="02020603050405020304" pitchFamily="18" charset="0"/>
              </a:rPr>
              <a:t>, Chemistry, $1.54 million, (2022-2027)</a:t>
            </a:r>
          </a:p>
          <a:p>
            <a:pPr marL="0" marR="0">
              <a:spcBef>
                <a:spcPts val="0"/>
              </a:spcBef>
              <a:spcAft>
                <a:spcPts val="0"/>
              </a:spcAft>
            </a:pPr>
            <a:endParaRPr lang="en-US" sz="8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663093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32579"/>
            <a:ext cx="10515600" cy="794101"/>
          </a:xfrm>
          <a:solidFill>
            <a:srgbClr val="18453B"/>
          </a:solidFill>
        </p:spPr>
        <p:txBody>
          <a:bodyPr>
            <a:normAutofit/>
          </a:bodyPr>
          <a:lstStyle/>
          <a:p>
            <a:pPr algn="ctr"/>
            <a:r>
              <a:rPr lang="en-US" sz="3600">
                <a:solidFill>
                  <a:schemeClr val="bg1"/>
                </a:solidFill>
                <a:latin typeface="Arial" panose="020B0604020202020204" pitchFamily="34" charset="0"/>
                <a:cs typeface="Arial" panose="020B0604020202020204" pitchFamily="34" charset="0"/>
              </a:rPr>
              <a:t>Recent Grants</a:t>
            </a:r>
            <a:endParaRPr lang="en-US" sz="240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651552"/>
            <a:ext cx="10515601" cy="2724505"/>
          </a:xfrm>
        </p:spPr>
        <p:txBody>
          <a:bodyPr>
            <a:normAutofit/>
          </a:bodyPr>
          <a:lstStyle/>
          <a:p>
            <a:pPr marL="0" indent="0">
              <a:buNone/>
            </a:pPr>
            <a:endParaRPr lang="en-US" sz="800" i="1"/>
          </a:p>
          <a:p>
            <a:pPr marL="0" indent="0">
              <a:buNone/>
            </a:pPr>
            <a:endParaRPr lang="en-US"/>
          </a:p>
          <a:p>
            <a:pPr marL="0" indent="0">
              <a:buNone/>
            </a:pPr>
            <a:endParaRPr lang="en-US" sz="22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4104D75-51F8-43ED-900E-F28685F15E35}"/>
              </a:ext>
            </a:extLst>
          </p:cNvPr>
          <p:cNvSpPr txBox="1"/>
          <p:nvPr/>
        </p:nvSpPr>
        <p:spPr>
          <a:xfrm>
            <a:off x="850725" y="1672244"/>
            <a:ext cx="10515602" cy="4647426"/>
          </a:xfrm>
          <a:prstGeom prst="rect">
            <a:avLst/>
          </a:prstGeom>
          <a:noFill/>
        </p:spPr>
        <p:txBody>
          <a:bodyPr wrap="square">
            <a:spAutoFit/>
          </a:bodyPr>
          <a:lstStyle/>
          <a:p>
            <a:pPr marL="0" marR="0">
              <a:spcBef>
                <a:spcPts val="0"/>
              </a:spcBef>
              <a:spcAft>
                <a:spcPts val="0"/>
              </a:spcAf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NIH </a:t>
            </a:r>
            <a:r>
              <a:rPr lang="en-US" sz="1600" b="1" u="sng" dirty="0">
                <a:effectLst/>
                <a:latin typeface="Calibri" panose="020F0502020204030204" pitchFamily="34" charset="0"/>
                <a:ea typeface="Calibri" panose="020F0502020204030204" pitchFamily="34" charset="0"/>
                <a:cs typeface="Times New Roman" panose="02020603050405020304" pitchFamily="18" charset="0"/>
              </a:rPr>
              <a:t>(</a:t>
            </a:r>
            <a:r>
              <a:rPr lang="en-US" sz="1600" b="1" u="sng" dirty="0" err="1">
                <a:effectLst/>
                <a:latin typeface="Calibri" panose="020F0502020204030204" pitchFamily="34" charset="0"/>
                <a:ea typeface="Calibri" panose="020F0502020204030204" pitchFamily="34" charset="0"/>
                <a:cs typeface="Times New Roman" panose="02020603050405020304" pitchFamily="18" charset="0"/>
              </a:rPr>
              <a:t>con’t</a:t>
            </a:r>
            <a:r>
              <a:rPr lang="en-US" sz="1600" b="1" u="sng" dirty="0">
                <a:effectLst/>
                <a:latin typeface="Calibri" panose="020F0502020204030204" pitchFamily="34" charset="0"/>
                <a:ea typeface="Calibri" panose="020F0502020204030204" pitchFamily="34" charset="0"/>
                <a:cs typeface="Times New Roman" panose="02020603050405020304" pitchFamily="18" charset="0"/>
              </a:rPr>
              <a: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i="1" dirty="0">
                <a:effectLst/>
                <a:latin typeface="Calibri" panose="020F0502020204030204" pitchFamily="34" charset="0"/>
                <a:ea typeface="Calibri" panose="020F0502020204030204" pitchFamily="34" charset="0"/>
                <a:cs typeface="Times New Roman" panose="02020603050405020304" pitchFamily="18" charset="0"/>
              </a:rPr>
              <a:t>Examining PHGDH-mediated activation of sialic acid metabolism to drive triple-negative breast cancer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metastisis</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(RO1)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PI: Sophia Lunt</a:t>
            </a:r>
            <a:r>
              <a:rPr lang="en-US" sz="1800" dirty="0">
                <a:effectLst/>
                <a:latin typeface="Calibri" panose="020F0502020204030204" pitchFamily="34" charset="0"/>
                <a:ea typeface="Calibri" panose="020F0502020204030204" pitchFamily="34" charset="0"/>
                <a:cs typeface="Times New Roman" panose="02020603050405020304" pitchFamily="18" charset="0"/>
              </a:rPr>
              <a:t>, Biochemistry &amp; Molecular Biology, $2.02 million (2022-2027)</a:t>
            </a:r>
          </a:p>
          <a:p>
            <a:pPr marL="0" marR="0">
              <a:spcBef>
                <a:spcPts val="0"/>
              </a:spcBef>
              <a:spcAft>
                <a:spcPts val="0"/>
              </a:spcAft>
            </a:pPr>
            <a:endParaRPr lang="en-US" sz="800" i="1"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Structural basis of antimicrobial peptide sensing and resistance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PI: Ben Orlando</a:t>
            </a:r>
            <a:r>
              <a:rPr lang="en-US" sz="1800" dirty="0">
                <a:effectLst/>
                <a:latin typeface="Calibri" panose="020F0502020204030204" pitchFamily="34" charset="0"/>
                <a:ea typeface="Calibri" panose="020F0502020204030204" pitchFamily="34" charset="0"/>
                <a:cs typeface="Times New Roman" panose="02020603050405020304" pitchFamily="18" charset="0"/>
              </a:rPr>
              <a:t>, Biochemistry &amp; Molecular Biology, $1.87 million (2022-2027)</a:t>
            </a:r>
          </a:p>
          <a:p>
            <a:pPr marL="0" marR="0">
              <a:spcBef>
                <a:spcPts val="0"/>
              </a:spcBef>
              <a:spcAft>
                <a:spcPts val="0"/>
              </a:spcAft>
            </a:pPr>
            <a:endParaRPr lang="en-US" sz="800" b="1"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Understanding the role of testosterone in how males and females experience depression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PI: A.J. Robison</a:t>
            </a:r>
            <a:r>
              <a:rPr lang="en-US" sz="1800" dirty="0">
                <a:effectLst/>
                <a:latin typeface="Calibri" panose="020F0502020204030204" pitchFamily="34" charset="0"/>
                <a:ea typeface="Calibri" panose="020F0502020204030204" pitchFamily="34" charset="0"/>
                <a:cs typeface="Times New Roman" panose="02020603050405020304" pitchFamily="18" charset="0"/>
              </a:rPr>
              <a:t>, Physiology/Neuroscience, $3 million (2022-2026)</a:t>
            </a:r>
          </a:p>
          <a:p>
            <a:pPr marL="0" marR="0">
              <a:spcBef>
                <a:spcPts val="0"/>
              </a:spcBef>
              <a:spcAft>
                <a:spcPts val="0"/>
              </a:spcAft>
            </a:pPr>
            <a:endParaRPr lang="en-US" sz="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AI-based platform for predicting emerging vaccine-escape variants and designing mutation-proof antibodies</a:t>
            </a:r>
            <a:r>
              <a:rPr lang="en-US" sz="1800" dirty="0">
                <a:effectLst/>
                <a:latin typeface="Calibri" panose="020F0502020204030204" pitchFamily="34" charset="0"/>
                <a:ea typeface="Calibri" panose="020F0502020204030204" pitchFamily="34" charset="0"/>
                <a:cs typeface="Times New Roman" panose="02020603050405020304" pitchFamily="18" charset="0"/>
              </a:rPr>
              <a:t> (NIH RO1)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PI: Guowei Wei</a:t>
            </a:r>
            <a:r>
              <a:rPr lang="en-US" sz="1800" dirty="0">
                <a:effectLst/>
                <a:latin typeface="Calibri" panose="020F0502020204030204" pitchFamily="34" charset="0"/>
                <a:ea typeface="Calibri" panose="020F0502020204030204" pitchFamily="34" charset="0"/>
                <a:cs typeface="Times New Roman" panose="02020603050405020304" pitchFamily="18" charset="0"/>
              </a:rPr>
              <a:t>, Mathematics, $2.7 million (2022-2027)</a:t>
            </a:r>
          </a:p>
          <a:p>
            <a:pPr marL="0" marR="0">
              <a:spcBef>
                <a:spcPts val="0"/>
              </a:spcBef>
              <a:spcAft>
                <a:spcPts val="0"/>
              </a:spcAft>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NSF</a:t>
            </a:r>
          </a:p>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Harnessing the data revolution to enable predictive multi-scale modeling across STEM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PI: Daniel Appelo</a:t>
            </a:r>
            <a:r>
              <a:rPr lang="en-US" sz="1800" dirty="0">
                <a:effectLst/>
                <a:latin typeface="Calibri" panose="020F0502020204030204" pitchFamily="34" charset="0"/>
                <a:ea typeface="Calibri" panose="020F0502020204030204" pitchFamily="34" charset="0"/>
                <a:cs typeface="Times New Roman" panose="02020603050405020304" pitchFamily="18" charset="0"/>
              </a:rPr>
              <a:t>, CMSE, Mathematics $3 million (2022-2027)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439279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32579"/>
            <a:ext cx="10515600" cy="794101"/>
          </a:xfrm>
          <a:solidFill>
            <a:srgbClr val="18453B"/>
          </a:solidFill>
        </p:spPr>
        <p:txBody>
          <a:bodyPr>
            <a:normAutofit/>
          </a:bodyPr>
          <a:lstStyle/>
          <a:p>
            <a:pPr algn="ctr"/>
            <a:r>
              <a:rPr lang="en-US" sz="3600">
                <a:solidFill>
                  <a:schemeClr val="bg1"/>
                </a:solidFill>
                <a:latin typeface="Arial" panose="020B0604020202020204" pitchFamily="34" charset="0"/>
                <a:cs typeface="Arial" panose="020B0604020202020204" pitchFamily="34" charset="0"/>
              </a:rPr>
              <a:t>Recent Grants</a:t>
            </a:r>
            <a:endParaRPr lang="en-US" sz="240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651552"/>
            <a:ext cx="10515601" cy="2724505"/>
          </a:xfrm>
        </p:spPr>
        <p:txBody>
          <a:bodyPr>
            <a:normAutofit/>
          </a:bodyPr>
          <a:lstStyle/>
          <a:p>
            <a:pPr marL="0" indent="0">
              <a:buNone/>
            </a:pPr>
            <a:endParaRPr lang="en-US" sz="800" i="1"/>
          </a:p>
          <a:p>
            <a:pPr marL="0" indent="0">
              <a:buNone/>
            </a:pPr>
            <a:endParaRPr lang="en-US"/>
          </a:p>
          <a:p>
            <a:pPr marL="0" indent="0">
              <a:buNone/>
            </a:pPr>
            <a:endParaRPr lang="en-US" sz="22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4104D75-51F8-43ED-900E-F28685F15E35}"/>
              </a:ext>
            </a:extLst>
          </p:cNvPr>
          <p:cNvSpPr txBox="1"/>
          <p:nvPr/>
        </p:nvSpPr>
        <p:spPr>
          <a:xfrm>
            <a:off x="850726" y="1657997"/>
            <a:ext cx="10576446" cy="4493538"/>
          </a:xfrm>
          <a:prstGeom prst="rect">
            <a:avLst/>
          </a:prstGeom>
          <a:noFill/>
        </p:spPr>
        <p:txBody>
          <a:bodyPr wrap="square">
            <a:spAutoFit/>
          </a:bodyPr>
          <a:lstStyle/>
          <a:p>
            <a:pPr marL="0" marR="0">
              <a:spcBef>
                <a:spcPts val="0"/>
              </a:spcBef>
              <a:spcAft>
                <a:spcPts val="0"/>
              </a:spcAf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NSF </a:t>
            </a:r>
            <a:r>
              <a:rPr lang="en-US" sz="1600" b="1" u="sng" dirty="0">
                <a:effectLst/>
                <a:latin typeface="Calibri" panose="020F0502020204030204" pitchFamily="34" charset="0"/>
                <a:ea typeface="Calibri" panose="020F0502020204030204" pitchFamily="34" charset="0"/>
                <a:cs typeface="Times New Roman" panose="02020603050405020304" pitchFamily="18" charset="0"/>
              </a:rPr>
              <a:t>(cont.)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i="1" dirty="0">
                <a:effectLst/>
                <a:latin typeface="Calibri" panose="020F0502020204030204" pitchFamily="34" charset="0"/>
                <a:ea typeface="Calibri" panose="020F0502020204030204" pitchFamily="34" charset="0"/>
                <a:cs typeface="Times New Roman" panose="02020603050405020304" pitchFamily="18" charset="0"/>
              </a:rPr>
              <a:t>Lipid derived signaling involving chloroplasts</a:t>
            </a:r>
            <a:r>
              <a:rPr lang="en-US" sz="1800" dirty="0">
                <a:effectLst/>
                <a:latin typeface="Calibri" panose="020F0502020204030204" pitchFamily="34" charset="0"/>
                <a:ea typeface="Calibri" panose="020F0502020204030204" pitchFamily="34" charset="0"/>
                <a:cs typeface="Times New Roman" panose="02020603050405020304" pitchFamily="18" charset="0"/>
              </a:rPr>
              <a:t> (RC1)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PI: Christoph Benning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PRL/Biochemistry &amp; Molecular Biology, $1.07 million (2022-2026)</a:t>
            </a:r>
          </a:p>
          <a:p>
            <a:endParaRPr lang="en-US" sz="800" i="1" dirty="0">
              <a:latin typeface="Calibri" panose="020F0502020204030204" pitchFamily="34" charset="0"/>
              <a:ea typeface="Calibri" panose="020F0502020204030204" pitchFamily="34" charset="0"/>
              <a:cs typeface="Times New Roman" panose="02020603050405020304" pitchFamily="18" charset="0"/>
            </a:endParaRPr>
          </a:p>
          <a:p>
            <a:r>
              <a:rPr lang="en-US" sz="1800" i="1" dirty="0">
                <a:effectLst/>
                <a:latin typeface="Calibri" panose="020F0502020204030204" pitchFamily="34" charset="0"/>
                <a:ea typeface="Calibri" panose="020F0502020204030204" pitchFamily="34" charset="0"/>
                <a:cs typeface="Times New Roman" panose="02020603050405020304" pitchFamily="18" charset="0"/>
              </a:rPr>
              <a:t>U.S. Atlas Operations: Discovery and Measurement at the Energy Frontier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PI: Wade Fisher</a:t>
            </a:r>
            <a:r>
              <a:rPr lang="en-US" sz="1800" dirty="0">
                <a:effectLst/>
                <a:latin typeface="Calibri" panose="020F0502020204030204" pitchFamily="34" charset="0"/>
                <a:ea typeface="Calibri" panose="020F0502020204030204" pitchFamily="34" charset="0"/>
                <a:cs typeface="Times New Roman" panose="02020603050405020304" pitchFamily="18" charset="0"/>
              </a:rPr>
              <a:t>, Physics &amp; Astronomy, $3 million (2022-2027)</a:t>
            </a:r>
          </a:p>
          <a:p>
            <a:endParaRPr lang="en-US" sz="800" i="1"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Evaluating Effects of automatic feedback aligned to a learning progression to promote knowledge-in-use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PI: Kevin Haudek</a:t>
            </a:r>
            <a:r>
              <a:rPr lang="en-US" sz="1800" dirty="0">
                <a:effectLst/>
                <a:latin typeface="Calibri" panose="020F0502020204030204" pitchFamily="34" charset="0"/>
                <a:ea typeface="Calibri" panose="020F0502020204030204" pitchFamily="34" charset="0"/>
                <a:cs typeface="Times New Roman" panose="02020603050405020304" pitchFamily="18" charset="0"/>
              </a:rPr>
              <a:t>, CREATE for STEM, $2.04 million, (2022-2026)</a:t>
            </a:r>
          </a:p>
          <a:p>
            <a:pPr marL="0" marR="0">
              <a:spcBef>
                <a:spcPts val="0"/>
              </a:spcBef>
              <a:spcAft>
                <a:spcPts val="0"/>
              </a:spcAft>
            </a:pPr>
            <a:endParaRPr lang="en-US" sz="800" dirty="0">
              <a:latin typeface="Calibri" panose="020F0502020204030204" pitchFamily="34" charset="0"/>
              <a:ea typeface="Calibri" panose="020F0502020204030204" pitchFamily="34" charset="0"/>
              <a:cs typeface="Times New Roman" panose="02020603050405020304" pitchFamily="18" charset="0"/>
            </a:endParaRPr>
          </a:p>
          <a:p>
            <a:r>
              <a:rPr lang="en-US" sz="1800" i="1" dirty="0">
                <a:effectLst/>
                <a:latin typeface="Calibri" panose="020F0502020204030204" pitchFamily="34" charset="0"/>
                <a:ea typeface="Calibri" panose="020F0502020204030204" pitchFamily="34" charset="0"/>
                <a:cs typeface="Times New Roman" panose="02020603050405020304" pitchFamily="18" charset="0"/>
              </a:rPr>
              <a:t>Atlas Great Lakes Tier-2 Center</a:t>
            </a:r>
            <a:r>
              <a:rPr lang="en-US" sz="1800" dirty="0">
                <a:effectLst/>
                <a:latin typeface="Calibri" panose="020F0502020204030204" pitchFamily="34" charset="0"/>
                <a:ea typeface="Calibri" panose="020F0502020204030204" pitchFamily="34" charset="0"/>
                <a:cs typeface="Times New Roman" panose="02020603050405020304" pitchFamily="18" charset="0"/>
              </a:rPr>
              <a:t> (AGL-T2)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PI: Daniel Hayden (MSU)</a:t>
            </a:r>
            <a:r>
              <a:rPr lang="en-US" sz="1800" dirty="0">
                <a:effectLst/>
                <a:latin typeface="Calibri" panose="020F0502020204030204" pitchFamily="34" charset="0"/>
                <a:ea typeface="Calibri" panose="020F0502020204030204" pitchFamily="34" charset="0"/>
                <a:cs typeface="Times New Roman" panose="02020603050405020304" pitchFamily="18" charset="0"/>
              </a:rPr>
              <a:t>, Physics &amp; Astronomy, $1.86 million (2022-2027)</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800" i="1"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Algebraic and Geometric Topology at Michigan State (RTG)</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PI: Matt Hedden</a:t>
            </a:r>
            <a:r>
              <a:rPr lang="en-US" sz="1800" dirty="0">
                <a:effectLst/>
                <a:latin typeface="Calibri" panose="020F0502020204030204" pitchFamily="34" charset="0"/>
                <a:ea typeface="Calibri" panose="020F0502020204030204" pitchFamily="34" charset="0"/>
                <a:cs typeface="Times New Roman" panose="02020603050405020304" pitchFamily="18" charset="0"/>
              </a:rPr>
              <a:t>, Mathematics, $1.93 million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(2022-2027)</a:t>
            </a:r>
          </a:p>
          <a:p>
            <a:pPr marL="0" marR="0">
              <a:spcBef>
                <a:spcPts val="0"/>
              </a:spcBef>
              <a:spcAft>
                <a:spcPts val="0"/>
              </a:spcAft>
            </a:pPr>
            <a:endParaRPr lang="en-US" sz="800" i="1"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7008113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32579"/>
            <a:ext cx="10515600" cy="794101"/>
          </a:xfrm>
          <a:solidFill>
            <a:srgbClr val="18453B"/>
          </a:solidFill>
        </p:spPr>
        <p:txBody>
          <a:bodyPr>
            <a:normAutofit/>
          </a:bodyPr>
          <a:lstStyle/>
          <a:p>
            <a:pPr algn="ctr"/>
            <a:r>
              <a:rPr lang="en-US" sz="3600">
                <a:solidFill>
                  <a:schemeClr val="bg1"/>
                </a:solidFill>
                <a:latin typeface="Arial" panose="020B0604020202020204" pitchFamily="34" charset="0"/>
                <a:cs typeface="Arial" panose="020B0604020202020204" pitchFamily="34" charset="0"/>
              </a:rPr>
              <a:t>Recent Grants</a:t>
            </a:r>
            <a:endParaRPr lang="en-US" sz="240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651552"/>
            <a:ext cx="10515601" cy="2724505"/>
          </a:xfrm>
        </p:spPr>
        <p:txBody>
          <a:bodyPr>
            <a:normAutofit/>
          </a:bodyPr>
          <a:lstStyle/>
          <a:p>
            <a:pPr marL="0" indent="0">
              <a:buNone/>
            </a:pPr>
            <a:endParaRPr lang="en-US" sz="800" i="1" dirty="0"/>
          </a:p>
          <a:p>
            <a:pPr marL="0" indent="0">
              <a:buNone/>
            </a:pPr>
            <a:endParaRPr lang="en-US" dirty="0"/>
          </a:p>
          <a:p>
            <a:pPr marL="0" indent="0">
              <a:buNone/>
            </a:pPr>
            <a:endParaRPr lang="en-US" sz="2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4104D75-51F8-43ED-900E-F28685F15E35}"/>
              </a:ext>
            </a:extLst>
          </p:cNvPr>
          <p:cNvSpPr txBox="1"/>
          <p:nvPr/>
        </p:nvSpPr>
        <p:spPr>
          <a:xfrm>
            <a:off x="864296" y="1691864"/>
            <a:ext cx="10525297" cy="3539430"/>
          </a:xfrm>
          <a:prstGeom prst="rect">
            <a:avLst/>
          </a:prstGeom>
          <a:noFill/>
        </p:spPr>
        <p:txBody>
          <a:bodyPr wrap="square">
            <a:spAutoFit/>
          </a:bodyPr>
          <a:lstStyle/>
          <a:p>
            <a:pPr marL="0" marR="0">
              <a:spcBef>
                <a:spcPts val="0"/>
              </a:spcBef>
              <a:spcAft>
                <a:spcPts val="0"/>
              </a:spcAf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NSF </a:t>
            </a:r>
            <a:r>
              <a:rPr lang="en-US" sz="1600" b="1" u="sng" dirty="0">
                <a:effectLst/>
                <a:latin typeface="Calibri" panose="020F0502020204030204" pitchFamily="34" charset="0"/>
                <a:ea typeface="Calibri" panose="020F0502020204030204" pitchFamily="34" charset="0"/>
                <a:cs typeface="Times New Roman" panose="02020603050405020304" pitchFamily="18" charset="0"/>
              </a:rPr>
              <a:t>(</a:t>
            </a:r>
            <a:r>
              <a:rPr lang="en-US" sz="1600" b="1" u="sng" dirty="0" err="1">
                <a:effectLst/>
                <a:latin typeface="Calibri" panose="020F0502020204030204" pitchFamily="34" charset="0"/>
                <a:ea typeface="Calibri" panose="020F0502020204030204" pitchFamily="34" charset="0"/>
                <a:cs typeface="Times New Roman" panose="02020603050405020304" pitchFamily="18" charset="0"/>
              </a:rPr>
              <a:t>con’t</a:t>
            </a:r>
            <a:r>
              <a:rPr lang="en-US" sz="1600" b="1" u="sng" dirty="0">
                <a:effectLst/>
                <a:latin typeface="Calibri" panose="020F0502020204030204" pitchFamily="34" charset="0"/>
                <a:ea typeface="Calibri" panose="020F0502020204030204" pitchFamily="34" charset="0"/>
                <a:cs typeface="Times New Roman" panose="02020603050405020304" pitchFamily="18" charset="0"/>
              </a:rPr>
              <a: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i="1" dirty="0">
                <a:latin typeface="Calibri" panose="020F0502020204030204" pitchFamily="34" charset="0"/>
                <a:ea typeface="Calibri" panose="020F0502020204030204" pitchFamily="34" charset="0"/>
                <a:cs typeface="Times New Roman" panose="02020603050405020304" pitchFamily="18" charset="0"/>
              </a:rPr>
              <a:t>Collaborative Research: Frameworks: Interoperable high-performance classical, machine learning and quantum free energy methods in AMBER</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b="1" dirty="0">
                <a:latin typeface="Calibri" panose="020F0502020204030204" pitchFamily="34" charset="0"/>
                <a:ea typeface="Calibri" panose="020F0502020204030204" pitchFamily="34" charset="0"/>
                <a:cs typeface="Times New Roman" panose="02020603050405020304" pitchFamily="18" charset="0"/>
              </a:rPr>
              <a:t>PI: Kenneth Merz</a:t>
            </a:r>
            <a:r>
              <a:rPr lang="en-US" dirty="0">
                <a:latin typeface="Calibri" panose="020F0502020204030204" pitchFamily="34" charset="0"/>
                <a:ea typeface="Calibri" panose="020F0502020204030204" pitchFamily="34" charset="0"/>
                <a:cs typeface="Times New Roman" panose="02020603050405020304" pitchFamily="18" charset="0"/>
              </a:rPr>
              <a:t>, Chemistry, $2.66 million (2022-2026)</a:t>
            </a:r>
          </a:p>
          <a:p>
            <a:endParaRPr lang="en-US" sz="800" i="1" dirty="0">
              <a:latin typeface="Calibri" panose="020F0502020204030204" pitchFamily="34" charset="0"/>
              <a:ea typeface="Calibri" panose="020F0502020204030204" pitchFamily="34" charset="0"/>
              <a:cs typeface="Times New Roman" panose="02020603050405020304" pitchFamily="18" charset="0"/>
            </a:endParaRPr>
          </a:p>
          <a:p>
            <a:r>
              <a:rPr lang="en-US" i="1" dirty="0">
                <a:latin typeface="Calibri" panose="020F0502020204030204" pitchFamily="34" charset="0"/>
                <a:ea typeface="Calibri" panose="020F0502020204030204" pitchFamily="34" charset="0"/>
                <a:cs typeface="Times New Roman" panose="02020603050405020304" pitchFamily="18" charset="0"/>
              </a:rPr>
              <a:t>Using problem-based learning analytics to investigate individual and collaborative mathematics learning in a digital environment over time </a:t>
            </a:r>
            <a:r>
              <a:rPr lang="en-US" b="1" dirty="0">
                <a:latin typeface="Calibri" panose="020F0502020204030204" pitchFamily="34" charset="0"/>
                <a:ea typeface="Calibri" panose="020F0502020204030204" pitchFamily="34" charset="0"/>
                <a:cs typeface="Times New Roman" panose="02020603050405020304" pitchFamily="18" charset="0"/>
              </a:rPr>
              <a:t>PI: Elizabeth Phillips</a:t>
            </a:r>
            <a:r>
              <a:rPr lang="en-US" dirty="0">
                <a:latin typeface="Calibri" panose="020F0502020204030204" pitchFamily="34" charset="0"/>
                <a:ea typeface="Calibri" panose="020F0502020204030204" pitchFamily="34" charset="0"/>
                <a:cs typeface="Times New Roman" panose="02020603050405020304" pitchFamily="18" charset="0"/>
              </a:rPr>
              <a:t>, PRIME, $1.62 million (2022-2026)</a:t>
            </a:r>
          </a:p>
          <a:p>
            <a:endParaRPr lang="en-US" sz="1600" i="1" dirty="0">
              <a:latin typeface="Calibri" panose="020F0502020204030204" pitchFamily="34" charset="0"/>
              <a:ea typeface="Calibri" panose="020F0502020204030204" pitchFamily="34" charset="0"/>
              <a:cs typeface="Times New Roman" panose="02020603050405020304" pitchFamily="18" charset="0"/>
            </a:endParaRPr>
          </a:p>
          <a:p>
            <a:r>
              <a:rPr lang="en-US" b="1" u="sng" dirty="0">
                <a:latin typeface="Calibri" panose="020F0502020204030204" pitchFamily="34" charset="0"/>
                <a:ea typeface="Calibri" panose="020F0502020204030204" pitchFamily="34" charset="0"/>
                <a:cs typeface="Times New Roman" panose="02020603050405020304" pitchFamily="18" charset="0"/>
              </a:rPr>
              <a:t>W.M. Keck Foundation, Science and Engineering Program</a:t>
            </a:r>
          </a:p>
          <a:p>
            <a:r>
              <a:rPr lang="en-US" i="1" dirty="0">
                <a:latin typeface="Calibri" panose="020F0502020204030204" pitchFamily="34" charset="0"/>
                <a:ea typeface="Calibri" panose="020F0502020204030204" pitchFamily="34" charset="0"/>
                <a:cs typeface="Times New Roman" panose="02020603050405020304" pitchFamily="18" charset="0"/>
              </a:rPr>
              <a:t>Gradient Reconstruction Imaging: Achieving diffraction-less imaging on living systems </a:t>
            </a:r>
            <a:r>
              <a:rPr lang="en-US" b="1" dirty="0" err="1">
                <a:latin typeface="Calibri" panose="020F0502020204030204" pitchFamily="34" charset="0"/>
                <a:ea typeface="Calibri" panose="020F0502020204030204" pitchFamily="34" charset="0"/>
                <a:cs typeface="Times New Roman" panose="02020603050405020304" pitchFamily="18" charset="0"/>
              </a:rPr>
              <a:t>Pis</a:t>
            </a:r>
            <a:r>
              <a:rPr lang="en-US" b="1" dirty="0">
                <a:latin typeface="Calibri" panose="020F0502020204030204" pitchFamily="34" charset="0"/>
                <a:ea typeface="Calibri" panose="020F0502020204030204" pitchFamily="34" charset="0"/>
                <a:cs typeface="Times New Roman" panose="02020603050405020304" pitchFamily="18" charset="0"/>
              </a:rPr>
              <a:t>: Marcos Dantus, Elad Harel</a:t>
            </a:r>
            <a:r>
              <a:rPr lang="en-US" dirty="0">
                <a:latin typeface="Calibri" panose="020F0502020204030204" pitchFamily="34" charset="0"/>
                <a:ea typeface="Calibri" panose="020F0502020204030204" pitchFamily="34" charset="0"/>
                <a:cs typeface="Times New Roman" panose="02020603050405020304" pitchFamily="18" charset="0"/>
              </a:rPr>
              <a:t>, Chemistry, $1.3 million (2022-2025) </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i="1"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224663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0848B-8DB3-4FEB-B14F-77906D70531A}"/>
              </a:ext>
            </a:extLst>
          </p:cNvPr>
          <p:cNvSpPr>
            <a:spLocks noGrp="1"/>
          </p:cNvSpPr>
          <p:nvPr>
            <p:ph type="title"/>
          </p:nvPr>
        </p:nvSpPr>
        <p:spPr>
          <a:xfrm>
            <a:off x="808822" y="806462"/>
            <a:ext cx="10839963" cy="1011784"/>
          </a:xfrm>
          <a:solidFill>
            <a:srgbClr val="18453B"/>
          </a:solidFill>
        </p:spPr>
        <p:txBody>
          <a:bodyPr>
            <a:normAutofit/>
          </a:bodyPr>
          <a:lstStyle/>
          <a:p>
            <a:pPr algn="ctr"/>
            <a:r>
              <a:rPr lang="en-US" sz="3200" dirty="0">
                <a:solidFill>
                  <a:schemeClr val="bg1"/>
                </a:solidFill>
              </a:rPr>
              <a:t>NatSci Strategic Priorities and Initiatives</a:t>
            </a:r>
            <a:br>
              <a:rPr lang="en-US" sz="3200" dirty="0">
                <a:solidFill>
                  <a:schemeClr val="bg1"/>
                </a:solidFill>
              </a:rPr>
            </a:br>
            <a:r>
              <a:rPr lang="en-US" sz="3200" dirty="0">
                <a:solidFill>
                  <a:schemeClr val="bg1"/>
                </a:solidFill>
              </a:rPr>
              <a:t> Implementing the Strategic Plan: Some Metrics</a:t>
            </a:r>
            <a:endParaRPr lang="en-US" sz="3200" b="1" dirty="0">
              <a:solidFill>
                <a:schemeClr val="bg1"/>
              </a:solidFill>
            </a:endParaRPr>
          </a:p>
        </p:txBody>
      </p:sp>
      <p:pic>
        <p:nvPicPr>
          <p:cNvPr id="9" name="Picture 8" descr="A sign on a brick wall&#10;&#10;Description automatically generated with low confidence">
            <a:extLst>
              <a:ext uri="{FF2B5EF4-FFF2-40B4-BE49-F238E27FC236}">
                <a16:creationId xmlns:a16="http://schemas.microsoft.com/office/drawing/2014/main" id="{D0F00908-4A2C-4498-9754-7D65036A4B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08821" y="1987757"/>
            <a:ext cx="5903063" cy="3636251"/>
          </a:xfrm>
          <a:prstGeom prst="rect">
            <a:avLst/>
          </a:prstGeom>
          <a:ln>
            <a:noFill/>
          </a:ln>
          <a:effectLst>
            <a:outerShdw blurRad="292100" dist="139700" dir="2700000" algn="tl" rotWithShape="0">
              <a:srgbClr val="333333">
                <a:alpha val="65000"/>
              </a:srgbClr>
            </a:outerShdw>
          </a:effectLst>
        </p:spPr>
      </p:pic>
      <p:pic>
        <p:nvPicPr>
          <p:cNvPr id="11" name="Picture 10" descr="A large building with many windows&#10;&#10;Description automatically generated with low confidence">
            <a:extLst>
              <a:ext uri="{FF2B5EF4-FFF2-40B4-BE49-F238E27FC236}">
                <a16:creationId xmlns:a16="http://schemas.microsoft.com/office/drawing/2014/main" id="{1C04D630-7FE4-41F8-9BEA-15266FF240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2467586"/>
            <a:ext cx="5367196" cy="35781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69631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E33B2-5D7D-4422-9837-DA2DE52F4ED3}"/>
              </a:ext>
            </a:extLst>
          </p:cNvPr>
          <p:cNvSpPr>
            <a:spLocks noGrp="1"/>
          </p:cNvSpPr>
          <p:nvPr>
            <p:ph type="title"/>
          </p:nvPr>
        </p:nvSpPr>
        <p:spPr>
          <a:xfrm>
            <a:off x="757675" y="833727"/>
            <a:ext cx="10872592" cy="929991"/>
          </a:xfrm>
          <a:solidFill>
            <a:srgbClr val="18453B"/>
          </a:solidFill>
        </p:spPr>
        <p:txBody>
          <a:bodyPr>
            <a:normAutofit fontScale="90000"/>
          </a:bodyPr>
          <a:lstStyle/>
          <a:p>
            <a:pPr algn="ctr"/>
            <a:r>
              <a:rPr lang="en-US" sz="3600" dirty="0">
                <a:solidFill>
                  <a:schemeClr val="bg1"/>
                </a:solidFill>
              </a:rPr>
              <a:t>Graduate Training Program Grants</a:t>
            </a:r>
            <a:br>
              <a:rPr lang="en-US" sz="3600" dirty="0">
                <a:solidFill>
                  <a:schemeClr val="bg1"/>
                </a:solidFill>
              </a:rPr>
            </a:br>
            <a:r>
              <a:rPr lang="en-US" sz="3600" dirty="0">
                <a:solidFill>
                  <a:schemeClr val="bg1"/>
                </a:solidFill>
              </a:rPr>
              <a:t>AY22 Baseline: 7, Current: 9, AY27 metric: 14 </a:t>
            </a:r>
          </a:p>
        </p:txBody>
      </p:sp>
      <p:sp>
        <p:nvSpPr>
          <p:cNvPr id="3" name="Content Placeholder 2">
            <a:extLst>
              <a:ext uri="{FF2B5EF4-FFF2-40B4-BE49-F238E27FC236}">
                <a16:creationId xmlns:a16="http://schemas.microsoft.com/office/drawing/2014/main" id="{297387CF-0836-473C-A314-09B364A4266E}"/>
              </a:ext>
            </a:extLst>
          </p:cNvPr>
          <p:cNvSpPr>
            <a:spLocks noGrp="1"/>
          </p:cNvSpPr>
          <p:nvPr>
            <p:ph idx="1"/>
          </p:nvPr>
        </p:nvSpPr>
        <p:spPr>
          <a:xfrm>
            <a:off x="659704" y="989650"/>
            <a:ext cx="10905309" cy="5395539"/>
          </a:xfrm>
        </p:spPr>
        <p:txBody>
          <a:bodyPr>
            <a:normAutofit/>
          </a:bodyPr>
          <a:lstStyle/>
          <a:p>
            <a:pPr marL="0" indent="0">
              <a:buNone/>
            </a:pPr>
            <a:r>
              <a:rPr lang="en-US" dirty="0"/>
              <a:t> </a:t>
            </a:r>
            <a:endParaRPr lang="en-US" sz="2600" dirty="0"/>
          </a:p>
        </p:txBody>
      </p:sp>
      <p:pic>
        <p:nvPicPr>
          <p:cNvPr id="9" name="Picture 8" descr="Two people looking at a computer&#10;&#10;Description automatically generated">
            <a:extLst>
              <a:ext uri="{FF2B5EF4-FFF2-40B4-BE49-F238E27FC236}">
                <a16:creationId xmlns:a16="http://schemas.microsoft.com/office/drawing/2014/main" id="{9F4EFD69-33FA-B0D3-00EB-98D4E26308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745" y="1763718"/>
            <a:ext cx="12214745" cy="4774074"/>
          </a:xfrm>
          <a:prstGeom prst="rect">
            <a:avLst/>
          </a:prstGeom>
        </p:spPr>
      </p:pic>
    </p:spTree>
    <p:extLst>
      <p:ext uri="{BB962C8B-B14F-4D97-AF65-F5344CB8AC3E}">
        <p14:creationId xmlns:p14="http://schemas.microsoft.com/office/powerpoint/2010/main" val="113046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F24DD472-A843-2237-6E7A-9FD28037C8B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527971"/>
            <a:ext cx="12199269" cy="5433144"/>
          </a:xfrm>
          <a:prstGeom prst="rect">
            <a:avLst/>
          </a:prstGeom>
        </p:spPr>
      </p:pic>
      <p:sp>
        <p:nvSpPr>
          <p:cNvPr id="2" name="Title 1">
            <a:extLst>
              <a:ext uri="{FF2B5EF4-FFF2-40B4-BE49-F238E27FC236}">
                <a16:creationId xmlns:a16="http://schemas.microsoft.com/office/drawing/2014/main" id="{C8D0848B-8DB3-4FEB-B14F-77906D70531A}"/>
              </a:ext>
            </a:extLst>
          </p:cNvPr>
          <p:cNvSpPr>
            <a:spLocks noGrp="1"/>
          </p:cNvSpPr>
          <p:nvPr>
            <p:ph type="title"/>
          </p:nvPr>
        </p:nvSpPr>
        <p:spPr>
          <a:xfrm>
            <a:off x="795174" y="649324"/>
            <a:ext cx="10839963" cy="1141898"/>
          </a:xfrm>
          <a:solidFill>
            <a:srgbClr val="18453B"/>
          </a:solidFill>
        </p:spPr>
        <p:txBody>
          <a:bodyPr>
            <a:normAutofit/>
          </a:bodyPr>
          <a:lstStyle/>
          <a:p>
            <a:pPr marR="0" lvl="0" algn="ctr">
              <a:spcBef>
                <a:spcPts val="0"/>
              </a:spcBef>
              <a:spcAft>
                <a:spcPts val="0"/>
              </a:spcAft>
            </a:pPr>
            <a:r>
              <a:rPr lang="en-US" sz="3200" b="1" dirty="0">
                <a:solidFill>
                  <a:schemeClr val="bg1"/>
                </a:solidFill>
                <a:effectLst/>
                <a:ea typeface="Times New Roman" panose="02020603050405020304" pitchFamily="18" charset="0"/>
              </a:rPr>
              <a:t>Diversity Hiring Processes</a:t>
            </a:r>
            <a:br>
              <a:rPr lang="en-US" sz="3200" b="1" dirty="0">
                <a:solidFill>
                  <a:schemeClr val="bg1"/>
                </a:solidFill>
                <a:effectLst/>
                <a:ea typeface="Times New Roman" panose="02020603050405020304" pitchFamily="18" charset="0"/>
              </a:rPr>
            </a:br>
            <a:r>
              <a:rPr lang="en-US" sz="3200" b="1" dirty="0">
                <a:solidFill>
                  <a:schemeClr val="bg1"/>
                </a:solidFill>
                <a:effectLst/>
                <a:ea typeface="Times New Roman" panose="02020603050405020304" pitchFamily="18" charset="0"/>
              </a:rPr>
              <a:t>Leadership; TS faculty; NatSci community </a:t>
            </a:r>
            <a:endParaRPr lang="en-US" sz="3200" dirty="0">
              <a:solidFill>
                <a:schemeClr val="bg1"/>
              </a:solidFill>
              <a:effectLst/>
              <a:ea typeface="Calibri" panose="020F0502020204030204" pitchFamily="34" charset="0"/>
            </a:endParaRPr>
          </a:p>
        </p:txBody>
      </p:sp>
    </p:spTree>
    <p:extLst>
      <p:ext uri="{BB962C8B-B14F-4D97-AF65-F5344CB8AC3E}">
        <p14:creationId xmlns:p14="http://schemas.microsoft.com/office/powerpoint/2010/main" val="22895919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wearing green caps and gowns&#10;&#10;Description automatically generated with medium confidence">
            <a:extLst>
              <a:ext uri="{FF2B5EF4-FFF2-40B4-BE49-F238E27FC236}">
                <a16:creationId xmlns:a16="http://schemas.microsoft.com/office/drawing/2014/main" id="{50E6D5D8-A996-1EC3-FFFF-CCB05C98431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1372" y="1215848"/>
            <a:ext cx="12203372" cy="5014129"/>
          </a:xfrm>
          <a:prstGeom prst="rect">
            <a:avLst/>
          </a:prstGeom>
        </p:spPr>
      </p:pic>
      <p:sp>
        <p:nvSpPr>
          <p:cNvPr id="2" name="Title 1">
            <a:extLst>
              <a:ext uri="{FF2B5EF4-FFF2-40B4-BE49-F238E27FC236}">
                <a16:creationId xmlns:a16="http://schemas.microsoft.com/office/drawing/2014/main" id="{C8D0848B-8DB3-4FEB-B14F-77906D70531A}"/>
              </a:ext>
            </a:extLst>
          </p:cNvPr>
          <p:cNvSpPr>
            <a:spLocks noGrp="1"/>
          </p:cNvSpPr>
          <p:nvPr>
            <p:ph type="title"/>
          </p:nvPr>
        </p:nvSpPr>
        <p:spPr>
          <a:xfrm>
            <a:off x="781526" y="720207"/>
            <a:ext cx="10839963" cy="1096067"/>
          </a:xfrm>
          <a:solidFill>
            <a:srgbClr val="18453B"/>
          </a:solidFill>
        </p:spPr>
        <p:txBody>
          <a:bodyPr>
            <a:normAutofit fontScale="90000"/>
          </a:bodyPr>
          <a:lstStyle/>
          <a:p>
            <a:pPr marR="0" lvl="0" algn="ctr">
              <a:spcBef>
                <a:spcPts val="0"/>
              </a:spcBef>
              <a:spcAft>
                <a:spcPts val="0"/>
              </a:spcAft>
            </a:pPr>
            <a:r>
              <a:rPr lang="en-US" sz="3600" b="1" dirty="0">
                <a:solidFill>
                  <a:schemeClr val="bg1"/>
                </a:solidFill>
                <a:effectLst/>
                <a:ea typeface="Times New Roman" panose="02020603050405020304" pitchFamily="18" charset="0"/>
              </a:rPr>
              <a:t>Student Success</a:t>
            </a:r>
            <a:br>
              <a:rPr lang="en-US" b="1" dirty="0">
                <a:solidFill>
                  <a:schemeClr val="bg1"/>
                </a:solidFill>
                <a:effectLst/>
                <a:ea typeface="Times New Roman" panose="02020603050405020304" pitchFamily="18" charset="0"/>
              </a:rPr>
            </a:br>
            <a:r>
              <a:rPr lang="en-US" sz="3100" b="1" dirty="0">
                <a:solidFill>
                  <a:schemeClr val="bg1"/>
                </a:solidFill>
                <a:effectLst/>
                <a:ea typeface="Times New Roman" panose="02020603050405020304" pitchFamily="18" charset="0"/>
              </a:rPr>
              <a:t>Reduce DFW rates, increase learning, expand career options</a:t>
            </a:r>
            <a:endParaRPr lang="en-US" sz="3100" dirty="0">
              <a:solidFill>
                <a:schemeClr val="bg1"/>
              </a:solidFill>
              <a:effectLst/>
              <a:ea typeface="Calibri" panose="020F0502020204030204" pitchFamily="34" charset="0"/>
            </a:endParaRPr>
          </a:p>
        </p:txBody>
      </p:sp>
    </p:spTree>
    <p:extLst>
      <p:ext uri="{BB962C8B-B14F-4D97-AF65-F5344CB8AC3E}">
        <p14:creationId xmlns:p14="http://schemas.microsoft.com/office/powerpoint/2010/main" val="559860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06824" y="868531"/>
            <a:ext cx="10540880" cy="1279194"/>
          </a:xfrm>
          <a:solidFill>
            <a:srgbClr val="18453B"/>
          </a:solidFill>
        </p:spPr>
        <p:txBody>
          <a:bodyPr anchor="ctr">
            <a:normAutofit/>
          </a:bodyPr>
          <a:lstStyle/>
          <a:p>
            <a:r>
              <a:rPr lang="en-US" sz="3600">
                <a:solidFill>
                  <a:schemeClr val="bg1"/>
                </a:solidFill>
                <a:latin typeface="Arial" panose="020B0604020202020204" pitchFamily="34" charset="0"/>
                <a:cs typeface="Arial" panose="020B0604020202020204" pitchFamily="34" charset="0"/>
              </a:rPr>
              <a:t>Advancement Update </a:t>
            </a:r>
            <a:r>
              <a:rPr lang="en-US" sz="1800">
                <a:solidFill>
                  <a:schemeClr val="bg1"/>
                </a:solidFill>
                <a:latin typeface="Arial" panose="020B0604020202020204" pitchFamily="34" charset="0"/>
                <a:cs typeface="Arial" panose="020B0604020202020204" pitchFamily="34" charset="0"/>
              </a:rPr>
              <a:t>(</a:t>
            </a:r>
            <a:r>
              <a:rPr lang="en-US" sz="1800" err="1">
                <a:solidFill>
                  <a:schemeClr val="bg1"/>
                </a:solidFill>
                <a:latin typeface="Arial" panose="020B0604020202020204" pitchFamily="34" charset="0"/>
                <a:cs typeface="Arial" panose="020B0604020202020204" pitchFamily="34" charset="0"/>
              </a:rPr>
              <a:t>con’t</a:t>
            </a:r>
            <a:r>
              <a:rPr lang="en-US" sz="1800">
                <a:solidFill>
                  <a:schemeClr val="bg1"/>
                </a:solidFill>
                <a:latin typeface="Arial" panose="020B0604020202020204" pitchFamily="34" charset="0"/>
                <a:cs typeface="Arial" panose="020B0604020202020204" pitchFamily="34" charset="0"/>
              </a:rPr>
              <a:t>.)</a:t>
            </a:r>
          </a:p>
        </p:txBody>
      </p:sp>
      <p:sp>
        <p:nvSpPr>
          <p:cNvPr id="5" name="Subtitle 4"/>
          <p:cNvSpPr>
            <a:spLocks noGrp="1"/>
          </p:cNvSpPr>
          <p:nvPr>
            <p:ph type="subTitle" idx="1"/>
          </p:nvPr>
        </p:nvSpPr>
        <p:spPr>
          <a:xfrm>
            <a:off x="856928" y="2275918"/>
            <a:ext cx="10540880" cy="3774153"/>
          </a:xfrm>
          <a:solidFill>
            <a:schemeClr val="bg1"/>
          </a:solidFill>
        </p:spPr>
        <p:txBody>
          <a:bodyPr anchor="t">
            <a:normAutofit/>
          </a:bodyPr>
          <a:lstStyle/>
          <a:p>
            <a:pPr algn="l"/>
            <a:endParaRPr lang="en-US" sz="800" dirty="0">
              <a:latin typeface="Arial" panose="020B0604020202020204" pitchFamily="34" charset="0"/>
              <a:cs typeface="Arial" panose="020B0604020202020204" pitchFamily="34" charset="0"/>
            </a:endParaRPr>
          </a:p>
          <a:p>
            <a:pPr lvl="1" algn="l"/>
            <a:r>
              <a:rPr lang="en-US" sz="2800" b="1" dirty="0">
                <a:latin typeface="Arial" panose="020B0604020202020204" pitchFamily="34" charset="0"/>
                <a:cs typeface="Arial" panose="020B0604020202020204" pitchFamily="34" charset="0"/>
              </a:rPr>
              <a:t>Current Priorities:</a:t>
            </a:r>
          </a:p>
          <a:p>
            <a:pPr lvl="1" algn="l"/>
            <a:endParaRPr lang="en-US" sz="800" dirty="0">
              <a:latin typeface="Arial" panose="020B0604020202020204" pitchFamily="34" charset="0"/>
              <a:cs typeface="Arial" panose="020B0604020202020204" pitchFamily="34" charset="0"/>
            </a:endParaRPr>
          </a:p>
          <a:p>
            <a:pPr lvl="1" algn="l"/>
            <a:r>
              <a:rPr lang="en-US" sz="2400" dirty="0">
                <a:latin typeface="Arial" panose="020B0604020202020204" pitchFamily="34" charset="0"/>
                <a:cs typeface="Arial" panose="020B0604020202020204" pitchFamily="34" charset="0"/>
              </a:rPr>
              <a:t>1.	Continue to fundraise for Student Success</a:t>
            </a:r>
          </a:p>
          <a:p>
            <a:pPr marL="1885950" lvl="3" indent="-514350" algn="l">
              <a:buAutoNum type="arabicPeriod"/>
            </a:pPr>
            <a:r>
              <a:rPr lang="en-US" sz="2000" dirty="0">
                <a:latin typeface="Arial" panose="020B0604020202020204" pitchFamily="34" charset="0"/>
                <a:cs typeface="Arial" panose="020B0604020202020204" pitchFamily="34" charset="0"/>
              </a:rPr>
              <a:t>Undergraduate Scholarships</a:t>
            </a:r>
          </a:p>
          <a:p>
            <a:pPr marL="1885950" lvl="3" indent="-514350" algn="l">
              <a:buAutoNum type="arabicPeriod"/>
            </a:pPr>
            <a:r>
              <a:rPr lang="en-US" sz="2000" dirty="0">
                <a:latin typeface="Arial" panose="020B0604020202020204" pitchFamily="34" charset="0"/>
                <a:cs typeface="Arial" panose="020B0604020202020204" pitchFamily="34" charset="0"/>
              </a:rPr>
              <a:t>Graduate Fellowships</a:t>
            </a:r>
          </a:p>
          <a:p>
            <a:pPr marL="1885950" lvl="3" indent="-514350" algn="l">
              <a:buAutoNum type="arabicPeriod"/>
            </a:pPr>
            <a:r>
              <a:rPr lang="en-US" sz="2000" dirty="0">
                <a:latin typeface="Arial" panose="020B0604020202020204" pitchFamily="34" charset="0"/>
                <a:cs typeface="Arial" panose="020B0604020202020204" pitchFamily="34" charset="0"/>
              </a:rPr>
              <a:t>Undergraduate Research</a:t>
            </a:r>
          </a:p>
          <a:p>
            <a:pPr marL="1885950" lvl="3" indent="-514350" algn="l">
              <a:buAutoNum type="arabicPeriod"/>
            </a:pPr>
            <a:r>
              <a:rPr lang="en-US" sz="2000" dirty="0">
                <a:latin typeface="Arial" panose="020B0604020202020204" pitchFamily="34" charset="0"/>
                <a:cs typeface="Arial" panose="020B0604020202020204" pitchFamily="34" charset="0"/>
              </a:rPr>
              <a:t>Dean’s Research Scholars Program	</a:t>
            </a:r>
          </a:p>
          <a:p>
            <a:pPr marL="971550" lvl="1" indent="-514350" algn="l">
              <a:buAutoNum type="arabicPeriod"/>
            </a:pPr>
            <a:endParaRPr lang="en-US" sz="2600" dirty="0">
              <a:latin typeface="Arial" panose="020B0604020202020204" pitchFamily="34" charset="0"/>
              <a:cs typeface="Arial" panose="020B0604020202020204" pitchFamily="34" charset="0"/>
            </a:endParaRPr>
          </a:p>
          <a:p>
            <a:pPr lvl="2" algn="l"/>
            <a:endParaRPr lang="en-US" sz="2600" dirty="0">
              <a:latin typeface="Arial" panose="020B0604020202020204" pitchFamily="34" charset="0"/>
              <a:cs typeface="Arial" panose="020B0604020202020204" pitchFamily="34" charset="0"/>
            </a:endParaRPr>
          </a:p>
          <a:p>
            <a:pPr lvl="1" algn="l"/>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73399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indoor, living, room&#10;&#10;Description automatically generated">
            <a:extLst>
              <a:ext uri="{FF2B5EF4-FFF2-40B4-BE49-F238E27FC236}">
                <a16:creationId xmlns:a16="http://schemas.microsoft.com/office/drawing/2014/main" id="{70BF43F5-E294-6F46-5A90-8807F76712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22378"/>
            <a:ext cx="5916066" cy="3003542"/>
          </a:xfrm>
          <a:prstGeom prst="rect">
            <a:avLst/>
          </a:prstGeom>
        </p:spPr>
      </p:pic>
      <p:pic>
        <p:nvPicPr>
          <p:cNvPr id="10" name="Picture 9" descr="A picture containing outdoor, chair, red&#10;&#10;Description automatically generated">
            <a:extLst>
              <a:ext uri="{FF2B5EF4-FFF2-40B4-BE49-F238E27FC236}">
                <a16:creationId xmlns:a16="http://schemas.microsoft.com/office/drawing/2014/main" id="{0B262299-9115-EB46-7625-E929CBB31D32}"/>
              </a:ext>
            </a:extLst>
          </p:cNvPr>
          <p:cNvPicPr>
            <a:picLocks noChangeAspect="1"/>
          </p:cNvPicPr>
          <p:nvPr/>
        </p:nvPicPr>
        <p:blipFill rotWithShape="1">
          <a:blip r:embed="rId3">
            <a:extLst>
              <a:ext uri="{28A0092B-C50C-407E-A947-70E740481C1C}">
                <a14:useLocalDpi xmlns:a14="http://schemas.microsoft.com/office/drawing/2010/main" val="0"/>
              </a:ext>
            </a:extLst>
          </a:blip>
          <a:srcRect r="25806"/>
          <a:stretch/>
        </p:blipFill>
        <p:spPr>
          <a:xfrm>
            <a:off x="5844790" y="1236987"/>
            <a:ext cx="3902111" cy="5069700"/>
          </a:xfrm>
          <a:prstGeom prst="rect">
            <a:avLst/>
          </a:prstGeom>
        </p:spPr>
      </p:pic>
      <p:sp>
        <p:nvSpPr>
          <p:cNvPr id="2" name="Title 1">
            <a:extLst>
              <a:ext uri="{FF2B5EF4-FFF2-40B4-BE49-F238E27FC236}">
                <a16:creationId xmlns:a16="http://schemas.microsoft.com/office/drawing/2014/main" id="{C8D0848B-8DB3-4FEB-B14F-77906D70531A}"/>
              </a:ext>
            </a:extLst>
          </p:cNvPr>
          <p:cNvSpPr>
            <a:spLocks noGrp="1"/>
          </p:cNvSpPr>
          <p:nvPr>
            <p:ph type="title"/>
          </p:nvPr>
        </p:nvSpPr>
        <p:spPr>
          <a:xfrm>
            <a:off x="1" y="-197893"/>
            <a:ext cx="12221570" cy="2711651"/>
          </a:xfrm>
          <a:solidFill>
            <a:srgbClr val="18453B"/>
          </a:solidFill>
        </p:spPr>
        <p:txBody>
          <a:bodyPr>
            <a:normAutofit/>
          </a:bodyPr>
          <a:lstStyle/>
          <a:p>
            <a:pPr algn="ctr"/>
            <a:r>
              <a:rPr lang="en-US" sz="3600" b="1" dirty="0">
                <a:solidFill>
                  <a:schemeClr val="bg1"/>
                </a:solidFill>
              </a:rPr>
              <a:t>Cross-College Themes</a:t>
            </a:r>
            <a:br>
              <a:rPr lang="en-US" b="1" dirty="0">
                <a:solidFill>
                  <a:schemeClr val="bg1"/>
                </a:solidFill>
              </a:rPr>
            </a:br>
            <a:r>
              <a:rPr lang="en-US" sz="2600" b="1" dirty="0">
                <a:solidFill>
                  <a:schemeClr val="bg1"/>
                </a:solidFill>
              </a:rPr>
              <a:t>Climate, Environmental Sciences, Plant Sciences</a:t>
            </a:r>
            <a:br>
              <a:rPr lang="en-US" sz="2600" b="1" dirty="0">
                <a:solidFill>
                  <a:schemeClr val="bg1"/>
                </a:solidFill>
              </a:rPr>
            </a:br>
            <a:r>
              <a:rPr lang="en-US" sz="2600" b="1" dirty="0">
                <a:solidFill>
                  <a:schemeClr val="bg1"/>
                </a:solidFill>
              </a:rPr>
              <a:t>Data Science, AI, Quantum Computing, Cybersecurity, Gaming</a:t>
            </a:r>
            <a:br>
              <a:rPr lang="en-US" sz="2600" b="1" dirty="0">
                <a:solidFill>
                  <a:schemeClr val="bg1"/>
                </a:solidFill>
              </a:rPr>
            </a:br>
            <a:r>
              <a:rPr lang="en-US" sz="2600" b="1" dirty="0">
                <a:solidFill>
                  <a:schemeClr val="bg1"/>
                </a:solidFill>
              </a:rPr>
              <a:t>Biomedical and One Health Scholarship</a:t>
            </a:r>
            <a:br>
              <a:rPr lang="en-US" sz="2600" b="1" dirty="0">
                <a:solidFill>
                  <a:schemeClr val="bg1"/>
                </a:solidFill>
              </a:rPr>
            </a:br>
            <a:r>
              <a:rPr lang="en-US" sz="2600" b="1" dirty="0">
                <a:solidFill>
                  <a:schemeClr val="bg1"/>
                </a:solidFill>
              </a:rPr>
              <a:t>Chemical, Mathematical and Physical Sciences</a:t>
            </a:r>
            <a:br>
              <a:rPr lang="en-US" sz="2600" b="1" dirty="0">
                <a:solidFill>
                  <a:schemeClr val="bg1"/>
                </a:solidFill>
              </a:rPr>
            </a:br>
            <a:r>
              <a:rPr lang="en-US" sz="2600" b="1" dirty="0">
                <a:solidFill>
                  <a:schemeClr val="bg1"/>
                </a:solidFill>
              </a:rPr>
              <a:t>STEM Education Research</a:t>
            </a:r>
          </a:p>
        </p:txBody>
      </p:sp>
      <p:sp>
        <p:nvSpPr>
          <p:cNvPr id="3" name="Text Placeholder 3">
            <a:extLst>
              <a:ext uri="{FF2B5EF4-FFF2-40B4-BE49-F238E27FC236}">
                <a16:creationId xmlns:a16="http://schemas.microsoft.com/office/drawing/2014/main" id="{201360CE-AB0B-4BC2-A574-7A7B02E2183A}"/>
              </a:ext>
            </a:extLst>
          </p:cNvPr>
          <p:cNvSpPr txBox="1">
            <a:spLocks/>
          </p:cNvSpPr>
          <p:nvPr/>
        </p:nvSpPr>
        <p:spPr>
          <a:xfrm>
            <a:off x="871452" y="1958062"/>
            <a:ext cx="7024022" cy="19708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97000"/>
              <a:buFont typeface="Wingdings" panose="05000000000000000000" pitchFamily="2" charset="2"/>
              <a:buChar char="§"/>
              <a:defRPr sz="2400" kern="1200" spc="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Pct val="97000"/>
              <a:buFont typeface="Wingdings" panose="05000000000000000000" pitchFamily="2" charset="2"/>
              <a:buAutoNum type="arabicPeriod"/>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6" name="Picture 15" descr="A picture containing sky, outdoor, building, grass&#10;&#10;Description automatically generated">
            <a:extLst>
              <a:ext uri="{FF2B5EF4-FFF2-40B4-BE49-F238E27FC236}">
                <a16:creationId xmlns:a16="http://schemas.microsoft.com/office/drawing/2014/main" id="{58A480AC-3AC8-50F5-9FDC-DED1CBAF1AF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6787"/>
          <a:stretch/>
        </p:blipFill>
        <p:spPr>
          <a:xfrm>
            <a:off x="9746901" y="4625920"/>
            <a:ext cx="2445099" cy="2222032"/>
          </a:xfrm>
          <a:prstGeom prst="rect">
            <a:avLst/>
          </a:prstGeom>
        </p:spPr>
      </p:pic>
      <p:pic>
        <p:nvPicPr>
          <p:cNvPr id="18" name="Picture 17" descr="A picture containing grass, sky, outdoor, field&#10;&#10;Description automatically generated">
            <a:extLst>
              <a:ext uri="{FF2B5EF4-FFF2-40B4-BE49-F238E27FC236}">
                <a16:creationId xmlns:a16="http://schemas.microsoft.com/office/drawing/2014/main" id="{8124C516-994D-C7D5-43CD-ED6348032CE0}"/>
              </a:ext>
            </a:extLst>
          </p:cNvPr>
          <p:cNvPicPr>
            <a:picLocks noChangeAspect="1"/>
          </p:cNvPicPr>
          <p:nvPr/>
        </p:nvPicPr>
        <p:blipFill rotWithShape="1">
          <a:blip r:embed="rId5">
            <a:extLst>
              <a:ext uri="{28A0092B-C50C-407E-A947-70E740481C1C}">
                <a14:useLocalDpi xmlns:a14="http://schemas.microsoft.com/office/drawing/2010/main" val="0"/>
              </a:ext>
            </a:extLst>
          </a:blip>
          <a:srcRect l="10003" t="21245" r="8022" b="40440"/>
          <a:stretch/>
        </p:blipFill>
        <p:spPr>
          <a:xfrm>
            <a:off x="2682910" y="4220989"/>
            <a:ext cx="3161880" cy="2626963"/>
          </a:xfrm>
          <a:prstGeom prst="rect">
            <a:avLst/>
          </a:prstGeom>
        </p:spPr>
      </p:pic>
      <p:pic>
        <p:nvPicPr>
          <p:cNvPr id="22" name="Picture 21" descr="A group of people working on their laptops&#10;&#10;Description automatically generated with medium confidence">
            <a:extLst>
              <a:ext uri="{FF2B5EF4-FFF2-40B4-BE49-F238E27FC236}">
                <a16:creationId xmlns:a16="http://schemas.microsoft.com/office/drawing/2014/main" id="{B92455DF-E8EE-8724-CFF8-A59AC28CBC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760" y="4220989"/>
            <a:ext cx="3450670" cy="2039190"/>
          </a:xfrm>
          <a:prstGeom prst="rect">
            <a:avLst/>
          </a:prstGeom>
        </p:spPr>
      </p:pic>
      <p:pic>
        <p:nvPicPr>
          <p:cNvPr id="24" name="Picture 23" descr="A group of people posing for a photo&#10;&#10;Description automatically generated">
            <a:extLst>
              <a:ext uri="{FF2B5EF4-FFF2-40B4-BE49-F238E27FC236}">
                <a16:creationId xmlns:a16="http://schemas.microsoft.com/office/drawing/2014/main" id="{719C0A27-9E38-D750-35E9-A9522455C62F}"/>
              </a:ext>
            </a:extLst>
          </p:cNvPr>
          <p:cNvPicPr>
            <a:picLocks noChangeAspect="1"/>
          </p:cNvPicPr>
          <p:nvPr/>
        </p:nvPicPr>
        <p:blipFill rotWithShape="1">
          <a:blip r:embed="rId7">
            <a:extLst>
              <a:ext uri="{28A0092B-C50C-407E-A947-70E740481C1C}">
                <a14:useLocalDpi xmlns:a14="http://schemas.microsoft.com/office/drawing/2010/main" val="0"/>
              </a:ext>
            </a:extLst>
          </a:blip>
          <a:srcRect l="4936" t="146" r="20406" b="35385"/>
          <a:stretch/>
        </p:blipFill>
        <p:spPr>
          <a:xfrm>
            <a:off x="9708316" y="2513758"/>
            <a:ext cx="2522269" cy="2316878"/>
          </a:xfrm>
          <a:prstGeom prst="rect">
            <a:avLst/>
          </a:prstGeom>
        </p:spPr>
      </p:pic>
    </p:spTree>
    <p:extLst>
      <p:ext uri="{BB962C8B-B14F-4D97-AF65-F5344CB8AC3E}">
        <p14:creationId xmlns:p14="http://schemas.microsoft.com/office/powerpoint/2010/main" val="35314899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59030"/>
            <a:ext cx="15716250" cy="8840392"/>
          </a:xfrm>
          <a:prstGeom prst="rect">
            <a:avLst/>
          </a:prstGeom>
        </p:spPr>
      </p:pic>
      <p:sp>
        <p:nvSpPr>
          <p:cNvPr id="9" name="Freeform: Shape 8">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p:cNvSpPr txBox="1"/>
          <p:nvPr/>
        </p:nvSpPr>
        <p:spPr>
          <a:xfrm>
            <a:off x="275993" y="4199861"/>
            <a:ext cx="8856059" cy="133682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9600" baseline="30000">
                <a:solidFill>
                  <a:srgbClr val="FFFFFF"/>
                </a:solidFill>
                <a:latin typeface="Arial" panose="020B0604020202020204" pitchFamily="34" charset="0"/>
                <a:ea typeface="+mj-ea"/>
                <a:cs typeface="Arial" panose="020B0604020202020204" pitchFamily="34" charset="0"/>
              </a:rPr>
              <a:t>THANK</a:t>
            </a:r>
            <a:r>
              <a:rPr lang="en-US" sz="5400" baseline="30000">
                <a:solidFill>
                  <a:srgbClr val="FFFFFF"/>
                </a:solidFill>
                <a:latin typeface="+mj-lt"/>
                <a:ea typeface="+mj-ea"/>
                <a:cs typeface="+mj-cs"/>
              </a:rPr>
              <a:t> </a:t>
            </a:r>
            <a:r>
              <a:rPr lang="en-US" sz="9600" baseline="30000">
                <a:solidFill>
                  <a:srgbClr val="FFFFFF"/>
                </a:solidFill>
                <a:latin typeface="Arial" panose="020B0604020202020204" pitchFamily="34" charset="0"/>
                <a:ea typeface="+mj-ea"/>
                <a:cs typeface="Arial" panose="020B0604020202020204" pitchFamily="34" charset="0"/>
              </a:rPr>
              <a:t>YOU!</a:t>
            </a:r>
          </a:p>
        </p:txBody>
      </p:sp>
    </p:spTree>
    <p:extLst>
      <p:ext uri="{BB962C8B-B14F-4D97-AF65-F5344CB8AC3E}">
        <p14:creationId xmlns:p14="http://schemas.microsoft.com/office/powerpoint/2010/main" val="40030956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1381" y="1282892"/>
            <a:ext cx="10179637" cy="4114716"/>
          </a:xfrm>
          <a:prstGeom prst="rect">
            <a:avLst/>
          </a:prstGeom>
          <a:noFill/>
        </p:spPr>
        <p:txBody>
          <a:bodyPr wrap="square" rtlCol="0">
            <a:spAutoFit/>
          </a:bodyPr>
          <a:lstStyle/>
          <a:p>
            <a:pPr algn="ctr">
              <a:lnSpc>
                <a:spcPts val="8000"/>
              </a:lnSpc>
            </a:pPr>
            <a:r>
              <a:rPr lang="en-US" sz="6000" b="1" dirty="0">
                <a:solidFill>
                  <a:srgbClr val="18453B"/>
                </a:solidFill>
                <a:latin typeface="Arial" panose="020B0604020202020204" pitchFamily="34" charset="0"/>
                <a:cs typeface="Arial" panose="020B0604020202020204" pitchFamily="34" charset="0"/>
              </a:rPr>
              <a:t>College of </a:t>
            </a:r>
          </a:p>
          <a:p>
            <a:pPr algn="ctr">
              <a:lnSpc>
                <a:spcPts val="8000"/>
              </a:lnSpc>
            </a:pPr>
            <a:r>
              <a:rPr lang="en-US" sz="6000" b="1" dirty="0">
                <a:solidFill>
                  <a:srgbClr val="18453B"/>
                </a:solidFill>
                <a:latin typeface="Arial" panose="020B0604020202020204" pitchFamily="34" charset="0"/>
                <a:cs typeface="Arial" panose="020B0604020202020204" pitchFamily="34" charset="0"/>
              </a:rPr>
              <a:t>Natural Science</a:t>
            </a:r>
          </a:p>
          <a:p>
            <a:pPr algn="ctr">
              <a:lnSpc>
                <a:spcPts val="8000"/>
              </a:lnSpc>
            </a:pPr>
            <a:r>
              <a:rPr lang="en-US" sz="6000" b="1" dirty="0">
                <a:solidFill>
                  <a:srgbClr val="18453B"/>
                </a:solidFill>
                <a:latin typeface="Arial" panose="020B0604020202020204" pitchFamily="34" charset="0"/>
                <a:cs typeface="Arial" panose="020B0604020202020204" pitchFamily="34" charset="0"/>
              </a:rPr>
              <a:t>Awards</a:t>
            </a:r>
          </a:p>
          <a:p>
            <a:pPr algn="ctr">
              <a:lnSpc>
                <a:spcPts val="8000"/>
              </a:lnSpc>
            </a:pPr>
            <a:endParaRPr lang="en-US" sz="6000" b="1" dirty="0">
              <a:solidFill>
                <a:srgbClr val="18453B"/>
              </a:solidFill>
              <a:latin typeface="Arial" panose="020B0604020202020204" pitchFamily="34" charset="0"/>
              <a:cs typeface="Arial" panose="020B0604020202020204" pitchFamily="34" charset="0"/>
            </a:endParaRPr>
          </a:p>
        </p:txBody>
      </p:sp>
      <p:sp>
        <p:nvSpPr>
          <p:cNvPr id="3" name="TextBox 2"/>
          <p:cNvSpPr txBox="1"/>
          <p:nvPr/>
        </p:nvSpPr>
        <p:spPr>
          <a:xfrm>
            <a:off x="4974667" y="4713334"/>
            <a:ext cx="2533066" cy="861774"/>
          </a:xfrm>
          <a:prstGeom prst="rect">
            <a:avLst/>
          </a:prstGeom>
          <a:noFill/>
        </p:spPr>
        <p:txBody>
          <a:bodyPr wrap="none" rtlCol="0">
            <a:spAutoFit/>
          </a:bodyPr>
          <a:lstStyle/>
          <a:p>
            <a:r>
              <a:rPr lang="en-US" sz="5000" b="1" dirty="0">
                <a:solidFill>
                  <a:srgbClr val="18453B"/>
                </a:solidFill>
                <a:latin typeface="Arial" panose="020B0604020202020204" pitchFamily="34" charset="0"/>
                <a:cs typeface="Arial" panose="020B0604020202020204" pitchFamily="34" charset="0"/>
              </a:rPr>
              <a:t>2022-23</a:t>
            </a:r>
          </a:p>
        </p:txBody>
      </p:sp>
    </p:spTree>
    <p:extLst>
      <p:ext uri="{BB962C8B-B14F-4D97-AF65-F5344CB8AC3E}">
        <p14:creationId xmlns:p14="http://schemas.microsoft.com/office/powerpoint/2010/main" val="30796895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63879" y="1019919"/>
            <a:ext cx="10872592" cy="1485221"/>
          </a:xfrm>
          <a:solidFill>
            <a:srgbClr val="18453B"/>
          </a:solidFill>
        </p:spPr>
        <p:txBody>
          <a:bodyPr anchor="ctr"/>
          <a:lstStyle/>
          <a:p>
            <a:r>
              <a:rPr lang="en-US" sz="4000" b="1" dirty="0">
                <a:solidFill>
                  <a:schemeClr val="bg1"/>
                </a:solidFill>
                <a:latin typeface="Arial" panose="020B0604020202020204" pitchFamily="34" charset="0"/>
                <a:ea typeface="ＭＳ Ｐゴシック" charset="-128"/>
                <a:cs typeface="Arial" panose="020B0604020202020204" pitchFamily="34" charset="0"/>
              </a:rPr>
              <a:t>NatSci Outstanding Faculty Award</a:t>
            </a:r>
            <a:br>
              <a:rPr lang="en-US" sz="4000" b="1" dirty="0">
                <a:solidFill>
                  <a:schemeClr val="bg1"/>
                </a:solidFill>
                <a:latin typeface="Arial" panose="020B0604020202020204" pitchFamily="34" charset="0"/>
                <a:ea typeface="ＭＳ Ｐゴシック" charset="-128"/>
                <a:cs typeface="Arial" panose="020B0604020202020204" pitchFamily="34" charset="0"/>
              </a:rPr>
            </a:br>
            <a:r>
              <a:rPr lang="en-US" sz="4000" b="1" dirty="0">
                <a:solidFill>
                  <a:schemeClr val="bg1"/>
                </a:solidFill>
                <a:latin typeface="Arial" panose="020B0604020202020204" pitchFamily="34" charset="0"/>
                <a:ea typeface="ＭＳ Ｐゴシック" charset="-128"/>
                <a:cs typeface="Arial" panose="020B0604020202020204" pitchFamily="34" charset="0"/>
              </a:rPr>
              <a:t>2022-2023</a:t>
            </a:r>
            <a:endParaRPr lang="en-US" dirty="0">
              <a:solidFill>
                <a:schemeClr val="bg1"/>
              </a:solidFill>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1490597" y="2691520"/>
            <a:ext cx="9177403" cy="2093463"/>
          </a:xfrm>
          <a:solidFill>
            <a:schemeClr val="bg1"/>
          </a:solidFill>
        </p:spPr>
        <p:txBody>
          <a:bodyPr>
            <a:normAutofit/>
          </a:bodyPr>
          <a:lstStyle/>
          <a:p>
            <a:endParaRPr lang="en-US" sz="900" b="1" dirty="0"/>
          </a:p>
          <a:p>
            <a:pPr algn="l"/>
            <a:r>
              <a:rPr lang="en-US" sz="3000" dirty="0">
                <a:effectLst/>
                <a:ea typeface="Calibri" panose="020F0502020204030204" pitchFamily="34" charset="0"/>
              </a:rPr>
              <a:t>These awards go primarily to senior faculty members in recognition of outstanding contributions in scholarly research and teaching to the college and the university. </a:t>
            </a:r>
            <a:endParaRPr lang="en-US" sz="3000" dirty="0"/>
          </a:p>
        </p:txBody>
      </p:sp>
    </p:spTree>
    <p:extLst>
      <p:ext uri="{BB962C8B-B14F-4D97-AF65-F5344CB8AC3E}">
        <p14:creationId xmlns:p14="http://schemas.microsoft.com/office/powerpoint/2010/main" val="40515508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927133" y="282103"/>
            <a:ext cx="6274590" cy="2372421"/>
          </a:xfrm>
          <a:noFill/>
        </p:spPr>
        <p:txBody>
          <a:bodyPr>
            <a:normAutofit/>
          </a:bodyPr>
          <a:lstStyle/>
          <a:p>
            <a:pPr algn="l"/>
            <a:r>
              <a:rPr lang="en-US" sz="3600" b="1" dirty="0">
                <a:latin typeface="Arial" panose="020B0604020202020204" pitchFamily="34" charset="0"/>
                <a:ea typeface="ＭＳ Ｐゴシック" charset="-128"/>
                <a:cs typeface="Arial" panose="020B0604020202020204" pitchFamily="34" charset="0"/>
              </a:rPr>
              <a:t>NatSci Outstanding </a:t>
            </a:r>
            <a:br>
              <a:rPr lang="en-US" sz="3600" b="1" dirty="0">
                <a:latin typeface="Arial" panose="020B0604020202020204" pitchFamily="34" charset="0"/>
                <a:ea typeface="ＭＳ Ｐゴシック" charset="-128"/>
                <a:cs typeface="Arial" panose="020B0604020202020204" pitchFamily="34" charset="0"/>
              </a:rPr>
            </a:br>
            <a:r>
              <a:rPr lang="en-US" sz="3600" b="1" dirty="0">
                <a:latin typeface="Arial" panose="020B0604020202020204" pitchFamily="34" charset="0"/>
                <a:ea typeface="ＭＳ Ｐゴシック" charset="-128"/>
                <a:cs typeface="Arial" panose="020B0604020202020204" pitchFamily="34" charset="0"/>
              </a:rPr>
              <a:t>Faculty Award</a:t>
            </a:r>
            <a:br>
              <a:rPr lang="en-US" sz="3600" b="1" dirty="0">
                <a:latin typeface="Arial" panose="020B0604020202020204" pitchFamily="34" charset="0"/>
                <a:ea typeface="ＭＳ Ｐゴシック" charset="-128"/>
                <a:cs typeface="Arial" panose="020B0604020202020204" pitchFamily="34" charset="0"/>
              </a:rPr>
            </a:br>
            <a:br>
              <a:rPr lang="en-US" sz="3600" b="1" dirty="0">
                <a:latin typeface="Arial" panose="020B0604020202020204" pitchFamily="34" charset="0"/>
                <a:ea typeface="ＭＳ Ｐゴシック" charset="-128"/>
                <a:cs typeface="Arial" panose="020B0604020202020204" pitchFamily="34" charset="0"/>
              </a:rPr>
            </a:br>
            <a:r>
              <a:rPr lang="en-US" sz="3600" b="1" dirty="0">
                <a:latin typeface="Arial" panose="020B0604020202020204" pitchFamily="34" charset="0"/>
                <a:ea typeface="ＭＳ Ｐゴシック" charset="-128"/>
                <a:cs typeface="Arial" panose="020B0604020202020204" pitchFamily="34" charset="0"/>
              </a:rPr>
              <a:t>2022-2023</a:t>
            </a:r>
            <a:endParaRPr lang="en-US" sz="3600" dirty="0">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4927133" y="3647872"/>
            <a:ext cx="6274590" cy="1500006"/>
          </a:xfrm>
          <a:noFill/>
        </p:spPr>
        <p:txBody>
          <a:bodyPr vert="horz" lIns="91440" tIns="45720" rIns="91440" bIns="45720" rtlCol="0">
            <a:normAutofit fontScale="92500" lnSpcReduction="10000"/>
          </a:bodyPr>
          <a:lstStyle/>
          <a:p>
            <a:pPr algn="l"/>
            <a:endParaRPr lang="en-US" b="1" dirty="0"/>
          </a:p>
          <a:p>
            <a:pPr algn="l"/>
            <a:r>
              <a:rPr lang="en-US" sz="3600" b="1" dirty="0">
                <a:latin typeface="Arial"/>
                <a:cs typeface="Arial"/>
              </a:rPr>
              <a:t>Robert Maleczka</a:t>
            </a:r>
          </a:p>
          <a:p>
            <a:pPr algn="l"/>
            <a:r>
              <a:rPr lang="en-US" sz="3600" dirty="0"/>
              <a:t>Chemistry</a:t>
            </a:r>
          </a:p>
        </p:txBody>
      </p:sp>
      <p:pic>
        <p:nvPicPr>
          <p:cNvPr id="3" name="Picture 2" descr="A person wearing glasses&#10;&#10;Description automatically generated with medium confidence">
            <a:extLst>
              <a:ext uri="{FF2B5EF4-FFF2-40B4-BE49-F238E27FC236}">
                <a16:creationId xmlns:a16="http://schemas.microsoft.com/office/drawing/2014/main" id="{6D90DC27-A38D-210E-441E-775FF107BB7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a:stretch/>
        </p:blipFill>
        <p:spPr>
          <a:xfrm>
            <a:off x="0" y="0"/>
            <a:ext cx="4654296" cy="6857990"/>
          </a:xfrm>
          <a:prstGeom prst="rect">
            <a:avLst/>
          </a:prstGeom>
        </p:spPr>
      </p:pic>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spTree>
    <p:extLst>
      <p:ext uri="{BB962C8B-B14F-4D97-AF65-F5344CB8AC3E}">
        <p14:creationId xmlns:p14="http://schemas.microsoft.com/office/powerpoint/2010/main" val="6965659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927133" y="282103"/>
            <a:ext cx="6274590" cy="2372421"/>
          </a:xfrm>
          <a:noFill/>
        </p:spPr>
        <p:txBody>
          <a:bodyPr>
            <a:normAutofit/>
          </a:bodyPr>
          <a:lstStyle/>
          <a:p>
            <a:pPr algn="l"/>
            <a:r>
              <a:rPr lang="en-US" sz="3600" b="1" dirty="0">
                <a:latin typeface="Arial" panose="020B0604020202020204" pitchFamily="34" charset="0"/>
                <a:ea typeface="ＭＳ Ｐゴシック" charset="-128"/>
                <a:cs typeface="Arial" panose="020B0604020202020204" pitchFamily="34" charset="0"/>
              </a:rPr>
              <a:t>NatSci Outstanding </a:t>
            </a:r>
            <a:br>
              <a:rPr lang="en-US" sz="3600" b="1" dirty="0">
                <a:latin typeface="Arial" panose="020B0604020202020204" pitchFamily="34" charset="0"/>
                <a:ea typeface="ＭＳ Ｐゴシック" charset="-128"/>
                <a:cs typeface="Arial" panose="020B0604020202020204" pitchFamily="34" charset="0"/>
              </a:rPr>
            </a:br>
            <a:r>
              <a:rPr lang="en-US" sz="3600" b="1" dirty="0">
                <a:latin typeface="Arial" panose="020B0604020202020204" pitchFamily="34" charset="0"/>
                <a:ea typeface="ＭＳ Ｐゴシック" charset="-128"/>
                <a:cs typeface="Arial" panose="020B0604020202020204" pitchFamily="34" charset="0"/>
              </a:rPr>
              <a:t>Faculty Award</a:t>
            </a:r>
            <a:br>
              <a:rPr lang="en-US" sz="3600" b="1" dirty="0">
                <a:latin typeface="Arial" panose="020B0604020202020204" pitchFamily="34" charset="0"/>
                <a:ea typeface="ＭＳ Ｐゴシック" charset="-128"/>
                <a:cs typeface="Arial" panose="020B0604020202020204" pitchFamily="34" charset="0"/>
              </a:rPr>
            </a:br>
            <a:br>
              <a:rPr lang="en-US" sz="3600" b="1" dirty="0">
                <a:latin typeface="Arial" panose="020B0604020202020204" pitchFamily="34" charset="0"/>
                <a:ea typeface="ＭＳ Ｐゴシック" charset="-128"/>
                <a:cs typeface="Arial" panose="020B0604020202020204" pitchFamily="34" charset="0"/>
              </a:rPr>
            </a:br>
            <a:r>
              <a:rPr lang="en-US" sz="3600" b="1" dirty="0">
                <a:latin typeface="Arial" panose="020B0604020202020204" pitchFamily="34" charset="0"/>
                <a:ea typeface="ＭＳ Ｐゴシック" charset="-128"/>
                <a:cs typeface="Arial" panose="020B0604020202020204" pitchFamily="34" charset="0"/>
              </a:rPr>
              <a:t>2022-2023</a:t>
            </a:r>
            <a:endParaRPr lang="en-US" sz="3600" dirty="0">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4927133" y="3647872"/>
            <a:ext cx="6274590" cy="1500006"/>
          </a:xfrm>
          <a:noFill/>
        </p:spPr>
        <p:txBody>
          <a:bodyPr vert="horz" lIns="91440" tIns="45720" rIns="91440" bIns="45720" rtlCol="0">
            <a:normAutofit fontScale="92500" lnSpcReduction="10000"/>
          </a:bodyPr>
          <a:lstStyle/>
          <a:p>
            <a:pPr algn="l"/>
            <a:endParaRPr lang="en-US" b="1" dirty="0"/>
          </a:p>
          <a:p>
            <a:pPr algn="l"/>
            <a:r>
              <a:rPr lang="en-US" sz="3600" b="1" dirty="0"/>
              <a:t>Frances Trail	</a:t>
            </a:r>
          </a:p>
          <a:p>
            <a:pPr algn="l"/>
            <a:r>
              <a:rPr lang="en-US" sz="3600" dirty="0"/>
              <a:t>Plant Biology</a:t>
            </a:r>
          </a:p>
        </p:txBody>
      </p:sp>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4654296" cy="6857990"/>
          </a:xfrm>
          <a:prstGeom prst="rect">
            <a:avLst/>
          </a:prstGeom>
        </p:spPr>
      </p:pic>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spTree>
    <p:extLst>
      <p:ext uri="{BB962C8B-B14F-4D97-AF65-F5344CB8AC3E}">
        <p14:creationId xmlns:p14="http://schemas.microsoft.com/office/powerpoint/2010/main" val="40959356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927133" y="282103"/>
            <a:ext cx="6274590" cy="2372421"/>
          </a:xfrm>
          <a:noFill/>
        </p:spPr>
        <p:txBody>
          <a:bodyPr>
            <a:normAutofit/>
          </a:bodyPr>
          <a:lstStyle/>
          <a:p>
            <a:pPr algn="l"/>
            <a:r>
              <a:rPr lang="en-US" sz="3600" b="1" dirty="0">
                <a:latin typeface="Arial" panose="020B0604020202020204" pitchFamily="34" charset="0"/>
                <a:ea typeface="ＭＳ Ｐゴシック" charset="-128"/>
                <a:cs typeface="Arial" panose="020B0604020202020204" pitchFamily="34" charset="0"/>
              </a:rPr>
              <a:t>NatSci Outstanding </a:t>
            </a:r>
            <a:br>
              <a:rPr lang="en-US" sz="3600" b="1" dirty="0">
                <a:latin typeface="Arial" panose="020B0604020202020204" pitchFamily="34" charset="0"/>
                <a:ea typeface="ＭＳ Ｐゴシック" charset="-128"/>
                <a:cs typeface="Arial" panose="020B0604020202020204" pitchFamily="34" charset="0"/>
              </a:rPr>
            </a:br>
            <a:r>
              <a:rPr lang="en-US" sz="3600" b="1" dirty="0">
                <a:latin typeface="Arial" panose="020B0604020202020204" pitchFamily="34" charset="0"/>
                <a:ea typeface="ＭＳ Ｐゴシック" charset="-128"/>
                <a:cs typeface="Arial" panose="020B0604020202020204" pitchFamily="34" charset="0"/>
              </a:rPr>
              <a:t>Faculty Award</a:t>
            </a:r>
            <a:br>
              <a:rPr lang="en-US" sz="3600" b="1" dirty="0">
                <a:latin typeface="Arial" panose="020B0604020202020204" pitchFamily="34" charset="0"/>
                <a:ea typeface="ＭＳ Ｐゴシック" charset="-128"/>
                <a:cs typeface="Arial" panose="020B0604020202020204" pitchFamily="34" charset="0"/>
              </a:rPr>
            </a:br>
            <a:br>
              <a:rPr lang="en-US" sz="3600" b="1" dirty="0">
                <a:latin typeface="Arial" panose="020B0604020202020204" pitchFamily="34" charset="0"/>
                <a:ea typeface="ＭＳ Ｐゴシック" charset="-128"/>
                <a:cs typeface="Arial" panose="020B0604020202020204" pitchFamily="34" charset="0"/>
              </a:rPr>
            </a:br>
            <a:r>
              <a:rPr lang="en-US" sz="3600" b="1" dirty="0">
                <a:latin typeface="Arial" panose="020B0604020202020204" pitchFamily="34" charset="0"/>
                <a:ea typeface="ＭＳ Ｐゴシック" charset="-128"/>
                <a:cs typeface="Arial" panose="020B0604020202020204" pitchFamily="34" charset="0"/>
              </a:rPr>
              <a:t>2022-2023</a:t>
            </a:r>
            <a:endParaRPr lang="en-US" sz="3600" dirty="0">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4927133" y="3647871"/>
            <a:ext cx="5866558" cy="1649993"/>
          </a:xfrm>
          <a:noFill/>
        </p:spPr>
        <p:txBody>
          <a:bodyPr vert="horz" lIns="91440" tIns="45720" rIns="91440" bIns="45720" rtlCol="0">
            <a:normAutofit fontScale="77500" lnSpcReduction="20000"/>
          </a:bodyPr>
          <a:lstStyle/>
          <a:p>
            <a:pPr algn="l"/>
            <a:endParaRPr lang="en-US" b="1" dirty="0"/>
          </a:p>
          <a:p>
            <a:pPr algn="l"/>
            <a:r>
              <a:rPr lang="en-US" sz="4600" b="1" dirty="0" err="1"/>
              <a:t>Jie</a:t>
            </a:r>
            <a:r>
              <a:rPr lang="en-US" sz="4600" b="1" dirty="0"/>
              <a:t> </a:t>
            </a:r>
            <a:r>
              <a:rPr lang="en-US" sz="4700" b="1" dirty="0"/>
              <a:t>Wei</a:t>
            </a:r>
          </a:p>
          <a:p>
            <a:pPr algn="l"/>
            <a:r>
              <a:rPr lang="en-US" sz="4700" dirty="0">
                <a:latin typeface="Arial"/>
                <a:cs typeface="Arial"/>
              </a:rPr>
              <a:t>Physics &amp; Astronomy/FRIB</a:t>
            </a:r>
            <a:endParaRPr lang="en-US" sz="4700" dirty="0"/>
          </a:p>
        </p:txBody>
      </p:sp>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4654296" cy="6857990"/>
          </a:xfrm>
          <a:prstGeom prst="rect">
            <a:avLst/>
          </a:prstGeom>
        </p:spPr>
      </p:pic>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spTree>
    <p:extLst>
      <p:ext uri="{BB962C8B-B14F-4D97-AF65-F5344CB8AC3E}">
        <p14:creationId xmlns:p14="http://schemas.microsoft.com/office/powerpoint/2010/main" val="27233640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927133" y="282103"/>
            <a:ext cx="6274590" cy="2372421"/>
          </a:xfrm>
          <a:noFill/>
        </p:spPr>
        <p:txBody>
          <a:bodyPr>
            <a:normAutofit/>
          </a:bodyPr>
          <a:lstStyle/>
          <a:p>
            <a:pPr algn="l"/>
            <a:r>
              <a:rPr lang="en-US" sz="3600" b="1" dirty="0">
                <a:latin typeface="Arial" panose="020B0604020202020204" pitchFamily="34" charset="0"/>
                <a:ea typeface="ＭＳ Ｐゴシック" charset="-128"/>
                <a:cs typeface="Arial" panose="020B0604020202020204" pitchFamily="34" charset="0"/>
              </a:rPr>
              <a:t>NatSci Outstanding </a:t>
            </a:r>
            <a:br>
              <a:rPr lang="en-US" sz="3600" b="1" dirty="0">
                <a:latin typeface="Arial" panose="020B0604020202020204" pitchFamily="34" charset="0"/>
                <a:ea typeface="ＭＳ Ｐゴシック" charset="-128"/>
                <a:cs typeface="Arial" panose="020B0604020202020204" pitchFamily="34" charset="0"/>
              </a:rPr>
            </a:br>
            <a:r>
              <a:rPr lang="en-US" sz="3600" b="1" dirty="0">
                <a:latin typeface="Arial" panose="020B0604020202020204" pitchFamily="34" charset="0"/>
                <a:ea typeface="ＭＳ Ｐゴシック" charset="-128"/>
                <a:cs typeface="Arial" panose="020B0604020202020204" pitchFamily="34" charset="0"/>
              </a:rPr>
              <a:t>Faculty Award</a:t>
            </a:r>
            <a:br>
              <a:rPr lang="en-US" sz="3600" b="1" dirty="0">
                <a:latin typeface="Arial" panose="020B0604020202020204" pitchFamily="34" charset="0"/>
                <a:ea typeface="ＭＳ Ｐゴシック" charset="-128"/>
                <a:cs typeface="Arial" panose="020B0604020202020204" pitchFamily="34" charset="0"/>
              </a:rPr>
            </a:br>
            <a:br>
              <a:rPr lang="en-US" sz="3600" b="1" dirty="0">
                <a:latin typeface="Arial" panose="020B0604020202020204" pitchFamily="34" charset="0"/>
                <a:ea typeface="ＭＳ Ｐゴシック" charset="-128"/>
                <a:cs typeface="Arial" panose="020B0604020202020204" pitchFamily="34" charset="0"/>
              </a:rPr>
            </a:br>
            <a:r>
              <a:rPr lang="en-US" sz="3600" b="1" dirty="0">
                <a:latin typeface="Arial" panose="020B0604020202020204" pitchFamily="34" charset="0"/>
                <a:ea typeface="ＭＳ Ｐゴシック" charset="-128"/>
                <a:cs typeface="Arial" panose="020B0604020202020204" pitchFamily="34" charset="0"/>
              </a:rPr>
              <a:t>2022-2023</a:t>
            </a:r>
            <a:endParaRPr lang="en-US" sz="3600" dirty="0">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4431801" y="3934036"/>
            <a:ext cx="5590095"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a:solidFill>
                  <a:prstClr val="black"/>
                </a:solidFill>
                <a:latin typeface="Arial" panose="020B0604020202020204" pitchFamily="34" charset="0"/>
                <a:ea typeface="ＭＳ Ｐゴシック" charset="-128"/>
                <a:cs typeface="Arial" panose="020B0604020202020204" pitchFamily="34" charset="0"/>
              </a:rPr>
              <a:t>Angela Wilson</a:t>
            </a: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Chemistry/Dean's Office</a:t>
            </a:r>
            <a:endParaRPr lang="en-US" sz="3300" dirty="0">
              <a:latin typeface="Arial" panose="020B0604020202020204" pitchFamily="34" charset="0"/>
              <a:ea typeface="ＭＳ Ｐゴシック" charset="-128"/>
              <a:cs typeface="Arial" panose="020B0604020202020204" pitchFamily="34" charset="0"/>
            </a:endParaRPr>
          </a:p>
        </p:txBody>
      </p:sp>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4654296" cy="6857990"/>
          </a:xfrm>
          <a:prstGeom prst="rect">
            <a:avLst/>
          </a:prstGeom>
        </p:spPr>
      </p:pic>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spTree>
    <p:extLst>
      <p:ext uri="{BB962C8B-B14F-4D97-AF65-F5344CB8AC3E}">
        <p14:creationId xmlns:p14="http://schemas.microsoft.com/office/powerpoint/2010/main" val="23164947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59704" y="932237"/>
            <a:ext cx="10872592" cy="1485221"/>
          </a:xfrm>
          <a:solidFill>
            <a:srgbClr val="18453B"/>
          </a:solidFill>
        </p:spPr>
        <p:txBody>
          <a:bodyPr anchor="ctr"/>
          <a:lstStyle/>
          <a:p>
            <a:r>
              <a:rPr lang="en-US" sz="4000" b="1" dirty="0">
                <a:solidFill>
                  <a:schemeClr val="bg1"/>
                </a:solidFill>
                <a:latin typeface="Arial" panose="020B0604020202020204" pitchFamily="34" charset="0"/>
                <a:ea typeface="ＭＳ Ｐゴシック" charset="-128"/>
                <a:cs typeface="Arial" panose="020B0604020202020204" pitchFamily="34" charset="0"/>
              </a:rPr>
              <a:t>NatSci Research Leadership Award</a:t>
            </a:r>
            <a:br>
              <a:rPr lang="en-US" sz="4000" b="1" dirty="0">
                <a:solidFill>
                  <a:schemeClr val="bg1"/>
                </a:solidFill>
                <a:latin typeface="Arial" panose="020B0604020202020204" pitchFamily="34" charset="0"/>
                <a:ea typeface="ＭＳ Ｐゴシック" charset="-128"/>
                <a:cs typeface="Arial" panose="020B0604020202020204" pitchFamily="34" charset="0"/>
              </a:rPr>
            </a:br>
            <a:r>
              <a:rPr lang="en-US" sz="4000" b="1" dirty="0">
                <a:solidFill>
                  <a:schemeClr val="bg1"/>
                </a:solidFill>
                <a:latin typeface="Arial" panose="020B0604020202020204" pitchFamily="34" charset="0"/>
                <a:ea typeface="ＭＳ Ｐゴシック" charset="-128"/>
                <a:cs typeface="Arial" panose="020B0604020202020204" pitchFamily="34" charset="0"/>
              </a:rPr>
              <a:t>2022-2023</a:t>
            </a:r>
            <a:endParaRPr lang="en-US" dirty="0">
              <a:solidFill>
                <a:schemeClr val="bg1"/>
              </a:solidFill>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1546212" y="2943203"/>
            <a:ext cx="9144000" cy="2093463"/>
          </a:xfrm>
          <a:solidFill>
            <a:schemeClr val="bg1"/>
          </a:solidFill>
        </p:spPr>
        <p:txBody>
          <a:bodyPr>
            <a:normAutofit/>
          </a:bodyPr>
          <a:lstStyle/>
          <a:p>
            <a:pPr algn="l"/>
            <a:r>
              <a:rPr lang="en-US" sz="2800" dirty="0"/>
              <a:t>Research Leadership Awards are given each year to recognize NatSci tenured full professors for outstanding, impactful research and internationally recognized leadership in the field.</a:t>
            </a:r>
          </a:p>
        </p:txBody>
      </p:sp>
    </p:spTree>
    <p:extLst>
      <p:ext uri="{BB962C8B-B14F-4D97-AF65-F5344CB8AC3E}">
        <p14:creationId xmlns:p14="http://schemas.microsoft.com/office/powerpoint/2010/main" val="29479557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431801" y="3996666"/>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a:solidFill>
                  <a:prstClr val="black"/>
                </a:solidFill>
                <a:latin typeface="Arial" panose="020B0604020202020204" pitchFamily="34" charset="0"/>
                <a:ea typeface="ＭＳ Ｐゴシック" charset="-128"/>
                <a:cs typeface="Arial" panose="020B0604020202020204" pitchFamily="34" charset="0"/>
              </a:rPr>
              <a:t>B. Alex Brown</a:t>
            </a: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Physics &amp; Astronomy</a:t>
            </a:r>
            <a:endParaRPr lang="en-US" sz="3300" dirty="0">
              <a:latin typeface="Arial" panose="020B0604020202020204" pitchFamily="34" charset="0"/>
              <a:ea typeface="ＭＳ Ｐゴシック" charset="-128"/>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4666268" cy="6875630"/>
          </a:xfrm>
          <a:prstGeom prst="rect">
            <a:avLst/>
          </a:prstGeom>
        </p:spPr>
      </p:pic>
      <p:sp>
        <p:nvSpPr>
          <p:cNvPr id="13" name="Title 5">
            <a:extLst>
              <a:ext uri="{FF2B5EF4-FFF2-40B4-BE49-F238E27FC236}">
                <a16:creationId xmlns:a16="http://schemas.microsoft.com/office/drawing/2014/main" id="{0BB2FB42-EAFA-84DE-F08A-C37DC9164C7D}"/>
              </a:ext>
            </a:extLst>
          </p:cNvPr>
          <p:cNvSpPr>
            <a:spLocks noGrp="1"/>
          </p:cNvSpPr>
          <p:nvPr>
            <p:ph type="ctrTitle"/>
          </p:nvPr>
        </p:nvSpPr>
        <p:spPr>
          <a:xfrm>
            <a:off x="4927133" y="282103"/>
            <a:ext cx="6274590" cy="2372421"/>
          </a:xfrm>
          <a:noFill/>
        </p:spPr>
        <p:txBody>
          <a:bodyPr>
            <a:normAutofit/>
          </a:bodyPr>
          <a:lstStyle/>
          <a:p>
            <a:pPr algn="l"/>
            <a:r>
              <a:rPr lang="en-US" sz="3600" dirty="0">
                <a:solidFill>
                  <a:srgbClr val="18453B"/>
                </a:solidFill>
                <a:ea typeface="ＭＳ Ｐゴシック" charset="-128"/>
              </a:rPr>
              <a:t>Research Leadership</a:t>
            </a:r>
            <a:br>
              <a:rPr lang="en-US" sz="3600" dirty="0">
                <a:solidFill>
                  <a:srgbClr val="18453B"/>
                </a:solidFill>
                <a:ea typeface="ＭＳ Ｐゴシック" charset="-128"/>
              </a:rPr>
            </a:br>
            <a:r>
              <a:rPr lang="en-US" sz="3600" dirty="0">
                <a:solidFill>
                  <a:srgbClr val="18453B"/>
                </a:solidFill>
                <a:ea typeface="ＭＳ Ｐゴシック" charset="-128"/>
              </a:rPr>
              <a:t>Award</a:t>
            </a:r>
            <a:br>
              <a:rPr lang="en-US" sz="3600" dirty="0">
                <a:solidFill>
                  <a:srgbClr val="18453B"/>
                </a:solidFill>
                <a:ea typeface="ＭＳ Ｐゴシック" charset="-128"/>
              </a:rPr>
            </a:br>
            <a:br>
              <a:rPr lang="en-US" sz="3600" dirty="0">
                <a:solidFill>
                  <a:srgbClr val="18453B"/>
                </a:solidFill>
                <a:ea typeface="ＭＳ Ｐゴシック" charset="-128"/>
              </a:rPr>
            </a:br>
            <a:r>
              <a:rPr lang="en-US" sz="3600" b="1" dirty="0">
                <a:solidFill>
                  <a:srgbClr val="18453B"/>
                </a:solidFill>
                <a:latin typeface="Arial" panose="020B0604020202020204" pitchFamily="34" charset="0"/>
                <a:ea typeface="ＭＳ Ｐゴシック" charset="-128"/>
                <a:cs typeface="Arial" panose="020B0604020202020204" pitchFamily="34" charset="0"/>
              </a:rPr>
              <a:t>2022-2023</a:t>
            </a:r>
            <a:endParaRPr lang="en-US" sz="3600" dirty="0">
              <a:solidFill>
                <a:srgbClr val="18453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933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06824" y="868531"/>
            <a:ext cx="10540880" cy="1279194"/>
          </a:xfrm>
          <a:solidFill>
            <a:srgbClr val="18453B"/>
          </a:solidFill>
        </p:spPr>
        <p:txBody>
          <a:bodyPr anchor="ctr">
            <a:normAutofit/>
          </a:bodyPr>
          <a:lstStyle/>
          <a:p>
            <a:r>
              <a:rPr lang="en-US" sz="3600" dirty="0">
                <a:solidFill>
                  <a:schemeClr val="bg1"/>
                </a:solidFill>
                <a:latin typeface="Arial" panose="020B0604020202020204" pitchFamily="34" charset="0"/>
                <a:cs typeface="Arial" panose="020B0604020202020204" pitchFamily="34" charset="0"/>
              </a:rPr>
              <a:t>Advancement Update </a:t>
            </a:r>
            <a:r>
              <a:rPr lang="en-US" sz="1800" dirty="0">
                <a:solidFill>
                  <a:schemeClr val="bg1"/>
                </a:solidFill>
                <a:latin typeface="Arial" panose="020B0604020202020204" pitchFamily="34" charset="0"/>
                <a:cs typeface="Arial" panose="020B0604020202020204" pitchFamily="34" charset="0"/>
              </a:rPr>
              <a:t>(</a:t>
            </a:r>
            <a:r>
              <a:rPr lang="en-US" sz="1800" dirty="0" err="1">
                <a:solidFill>
                  <a:schemeClr val="bg1"/>
                </a:solidFill>
                <a:latin typeface="Arial" panose="020B0604020202020204" pitchFamily="34" charset="0"/>
                <a:cs typeface="Arial" panose="020B0604020202020204" pitchFamily="34" charset="0"/>
              </a:rPr>
              <a:t>con’t</a:t>
            </a:r>
            <a:r>
              <a:rPr lang="en-US" sz="1800" dirty="0">
                <a:solidFill>
                  <a:schemeClr val="bg1"/>
                </a:solidFill>
                <a:latin typeface="Arial" panose="020B0604020202020204" pitchFamily="34" charset="0"/>
                <a:cs typeface="Arial" panose="020B0604020202020204" pitchFamily="34" charset="0"/>
              </a:rPr>
              <a:t>.)</a:t>
            </a:r>
          </a:p>
        </p:txBody>
      </p:sp>
      <p:sp>
        <p:nvSpPr>
          <p:cNvPr id="5" name="Subtitle 4"/>
          <p:cNvSpPr>
            <a:spLocks noGrp="1"/>
          </p:cNvSpPr>
          <p:nvPr>
            <p:ph type="subTitle" idx="1"/>
          </p:nvPr>
        </p:nvSpPr>
        <p:spPr>
          <a:xfrm>
            <a:off x="806824" y="2188236"/>
            <a:ext cx="10540880" cy="3834346"/>
          </a:xfrm>
          <a:solidFill>
            <a:schemeClr val="bg1"/>
          </a:solidFill>
        </p:spPr>
        <p:txBody>
          <a:bodyPr anchor="t">
            <a:normAutofit/>
          </a:bodyPr>
          <a:lstStyle/>
          <a:p>
            <a:pPr lvl="1" algn="l"/>
            <a:endParaRPr lang="en-US" sz="800" b="1" dirty="0">
              <a:latin typeface="Arial" panose="020B0604020202020204" pitchFamily="34" charset="0"/>
              <a:cs typeface="Arial" panose="020B0604020202020204" pitchFamily="34" charset="0"/>
            </a:endParaRPr>
          </a:p>
          <a:p>
            <a:pPr lvl="1" algn="l"/>
            <a:r>
              <a:rPr lang="en-US" sz="2400" dirty="0">
                <a:latin typeface="Arial" panose="020B0604020202020204" pitchFamily="34" charset="0"/>
                <a:cs typeface="Arial" panose="020B0604020202020204" pitchFamily="34" charset="0"/>
              </a:rPr>
              <a:t>2.	Continue to fundraise for faculty support:</a:t>
            </a:r>
          </a:p>
          <a:p>
            <a:pPr marL="1828800" lvl="3" indent="-457200" algn="l">
              <a:buFont typeface="Wingdings" panose="05000000000000000000" pitchFamily="2" charset="2"/>
              <a:buChar char="ü"/>
            </a:pPr>
            <a:r>
              <a:rPr lang="en-US" sz="2000" dirty="0">
                <a:latin typeface="Arial" panose="020B0604020202020204" pitchFamily="34" charset="0"/>
                <a:cs typeface="Arial" panose="020B0604020202020204" pitchFamily="34" charset="0"/>
              </a:rPr>
              <a:t>Endowed Professorships</a:t>
            </a:r>
          </a:p>
          <a:p>
            <a:pPr marL="1828800" lvl="3" indent="-457200" algn="l">
              <a:buFont typeface="Wingdings" panose="05000000000000000000" pitchFamily="2" charset="2"/>
              <a:buChar char="ü"/>
            </a:pPr>
            <a:r>
              <a:rPr lang="en-US" sz="2000" dirty="0">
                <a:latin typeface="Arial" panose="020B0604020202020204" pitchFamily="34" charset="0"/>
                <a:cs typeface="Arial" panose="020B0604020202020204" pitchFamily="34" charset="0"/>
              </a:rPr>
              <a:t>Endowed Chairs</a:t>
            </a:r>
          </a:p>
          <a:p>
            <a:pPr marL="1828800" lvl="3" indent="-457200" algn="l">
              <a:buFont typeface="Wingdings" panose="05000000000000000000" pitchFamily="2" charset="2"/>
              <a:buChar char="ü"/>
            </a:pPr>
            <a:r>
              <a:rPr lang="en-US" sz="2000" dirty="0">
                <a:latin typeface="Arial" panose="020B0604020202020204" pitchFamily="34" charset="0"/>
                <a:cs typeface="Arial" panose="020B0604020202020204" pitchFamily="34" charset="0"/>
              </a:rPr>
              <a:t>Research</a:t>
            </a:r>
          </a:p>
          <a:p>
            <a:pPr lvl="2" algn="l"/>
            <a:endParaRPr lang="en-US" sz="800" dirty="0">
              <a:latin typeface="Arial" panose="020B0604020202020204" pitchFamily="34" charset="0"/>
              <a:cs typeface="Arial" panose="020B0604020202020204" pitchFamily="34" charset="0"/>
            </a:endParaRPr>
          </a:p>
          <a:p>
            <a:pPr lvl="1" algn="l"/>
            <a:r>
              <a:rPr lang="en-US" sz="2400" dirty="0">
                <a:latin typeface="Arial" panose="020B0604020202020204" pitchFamily="34" charset="0"/>
                <a:cs typeface="Arial" panose="020B0604020202020204" pitchFamily="34" charset="0"/>
              </a:rPr>
              <a:t>3.	Continue to work toward developing a new comprehensive 	stewardship plan for the college and with the individual departments.</a:t>
            </a:r>
          </a:p>
          <a:p>
            <a:pPr lvl="1" algn="l"/>
            <a:endParaRPr lang="en-US" sz="800" dirty="0">
              <a:latin typeface="Arial" panose="020B0604020202020204" pitchFamily="34" charset="0"/>
              <a:cs typeface="Arial" panose="020B0604020202020204" pitchFamily="34" charset="0"/>
            </a:endParaRPr>
          </a:p>
          <a:p>
            <a:pPr lvl="1" algn="l"/>
            <a:r>
              <a:rPr lang="en-US" sz="2400" dirty="0">
                <a:latin typeface="Arial" panose="020B0604020202020204" pitchFamily="34" charset="0"/>
                <a:cs typeface="Arial" panose="020B0604020202020204" pitchFamily="34" charset="0"/>
              </a:rPr>
              <a:t>4.	Explore philanthropic opportunities and develop a fundraising 	plan around collaborative interdisciplinary research themes.</a:t>
            </a:r>
          </a:p>
        </p:txBody>
      </p:sp>
    </p:spTree>
    <p:extLst>
      <p:ext uri="{BB962C8B-B14F-4D97-AF65-F5344CB8AC3E}">
        <p14:creationId xmlns:p14="http://schemas.microsoft.com/office/powerpoint/2010/main" val="10645919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431801" y="3996666"/>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a:solidFill>
                  <a:prstClr val="black"/>
                </a:solidFill>
                <a:latin typeface="Arial" panose="020B0604020202020204" pitchFamily="34" charset="0"/>
                <a:ea typeface="ＭＳ Ｐゴシック" charset="-128"/>
                <a:cs typeface="Arial" panose="020B0604020202020204" pitchFamily="34" charset="0"/>
              </a:rPr>
              <a:t>Jiming Jiang</a:t>
            </a: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Plant Biology</a:t>
            </a:r>
            <a:endParaRPr lang="en-US" sz="3300" dirty="0">
              <a:latin typeface="Arial" panose="020B0604020202020204" pitchFamily="34" charset="0"/>
              <a:ea typeface="ＭＳ Ｐゴシック" charset="-128"/>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4666268" cy="6875630"/>
          </a:xfrm>
          <a:prstGeom prst="rect">
            <a:avLst/>
          </a:prstGeom>
        </p:spPr>
      </p:pic>
      <p:sp>
        <p:nvSpPr>
          <p:cNvPr id="13" name="Title 5">
            <a:extLst>
              <a:ext uri="{FF2B5EF4-FFF2-40B4-BE49-F238E27FC236}">
                <a16:creationId xmlns:a16="http://schemas.microsoft.com/office/drawing/2014/main" id="{0BB2FB42-EAFA-84DE-F08A-C37DC9164C7D}"/>
              </a:ext>
            </a:extLst>
          </p:cNvPr>
          <p:cNvSpPr>
            <a:spLocks noGrp="1"/>
          </p:cNvSpPr>
          <p:nvPr>
            <p:ph type="ctrTitle"/>
          </p:nvPr>
        </p:nvSpPr>
        <p:spPr>
          <a:xfrm>
            <a:off x="4927133" y="282103"/>
            <a:ext cx="6274590" cy="2372421"/>
          </a:xfrm>
          <a:noFill/>
        </p:spPr>
        <p:txBody>
          <a:bodyPr>
            <a:normAutofit/>
          </a:bodyPr>
          <a:lstStyle/>
          <a:p>
            <a:pPr algn="l"/>
            <a:r>
              <a:rPr lang="en-US" sz="3600" dirty="0">
                <a:solidFill>
                  <a:srgbClr val="18453B"/>
                </a:solidFill>
                <a:ea typeface="ＭＳ Ｐゴシック" charset="-128"/>
              </a:rPr>
              <a:t>Research Leadership</a:t>
            </a:r>
            <a:br>
              <a:rPr lang="en-US" sz="3600" dirty="0">
                <a:solidFill>
                  <a:srgbClr val="18453B"/>
                </a:solidFill>
                <a:ea typeface="ＭＳ Ｐゴシック" charset="-128"/>
              </a:rPr>
            </a:br>
            <a:r>
              <a:rPr lang="en-US" sz="3600" dirty="0">
                <a:solidFill>
                  <a:srgbClr val="18453B"/>
                </a:solidFill>
                <a:ea typeface="ＭＳ Ｐゴシック" charset="-128"/>
              </a:rPr>
              <a:t>Award</a:t>
            </a:r>
            <a:br>
              <a:rPr lang="en-US" sz="3600" dirty="0">
                <a:solidFill>
                  <a:srgbClr val="18453B"/>
                </a:solidFill>
                <a:ea typeface="ＭＳ Ｐゴシック" charset="-128"/>
              </a:rPr>
            </a:br>
            <a:br>
              <a:rPr lang="en-US" sz="3600" dirty="0">
                <a:solidFill>
                  <a:srgbClr val="18453B"/>
                </a:solidFill>
                <a:ea typeface="ＭＳ Ｐゴシック" charset="-128"/>
              </a:rPr>
            </a:br>
            <a:r>
              <a:rPr lang="en-US" sz="3600" b="1" dirty="0">
                <a:solidFill>
                  <a:srgbClr val="18453B"/>
                </a:solidFill>
                <a:latin typeface="Arial" panose="020B0604020202020204" pitchFamily="34" charset="0"/>
                <a:ea typeface="ＭＳ Ｐゴシック" charset="-128"/>
                <a:cs typeface="Arial" panose="020B0604020202020204" pitchFamily="34" charset="0"/>
              </a:rPr>
              <a:t>2022-2023</a:t>
            </a:r>
            <a:endParaRPr lang="en-US" sz="3600" dirty="0">
              <a:solidFill>
                <a:srgbClr val="18453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25568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620" y="823435"/>
            <a:ext cx="10515600" cy="794101"/>
          </a:xfrm>
          <a:solidFill>
            <a:srgbClr val="18453B"/>
          </a:solidFill>
        </p:spPr>
        <p:txBody>
          <a:bodyPr>
            <a:normAutofit/>
          </a:bodyPr>
          <a:lstStyle/>
          <a:p>
            <a:pPr algn="ctr"/>
            <a:r>
              <a:rPr lang="en-US" dirty="0">
                <a:solidFill>
                  <a:schemeClr val="bg1"/>
                </a:solidFill>
                <a:latin typeface="Arial" panose="020B0604020202020204" pitchFamily="34" charset="0"/>
                <a:cs typeface="Arial" panose="020B0604020202020204" pitchFamily="34" charset="0"/>
              </a:rPr>
              <a:t>2022-23 Mid-Career Award Winner</a:t>
            </a:r>
          </a:p>
        </p:txBody>
      </p:sp>
      <p:sp>
        <p:nvSpPr>
          <p:cNvPr id="3" name="Content Placeholder 2"/>
          <p:cNvSpPr>
            <a:spLocks noGrp="1"/>
          </p:cNvSpPr>
          <p:nvPr>
            <p:ph idx="1"/>
          </p:nvPr>
        </p:nvSpPr>
        <p:spPr>
          <a:xfrm>
            <a:off x="9247694" y="1617536"/>
            <a:ext cx="2037525" cy="4528993"/>
          </a:xfrm>
        </p:spPr>
        <p:txBody>
          <a:bodyPr>
            <a:normAutofit/>
          </a:bodyPr>
          <a:lstStyle/>
          <a:p>
            <a:pPr marL="457200" lvl="1" indent="0" defTabSz="457200" fontAlgn="base">
              <a:lnSpc>
                <a:spcPct val="100000"/>
              </a:lnSpc>
              <a:spcBef>
                <a:spcPct val="20000"/>
              </a:spcBef>
              <a:spcAft>
                <a:spcPct val="0"/>
              </a:spcAft>
              <a:buClr>
                <a:prstClr val="black">
                  <a:lumMod val="75000"/>
                  <a:lumOff val="25000"/>
                </a:prstClr>
              </a:buClr>
              <a:buNone/>
            </a:pPr>
            <a:endParaRPr lang="en-US" sz="800" b="1">
              <a:solidFill>
                <a:prstClr val="black">
                  <a:lumMod val="75000"/>
                  <a:lumOff val="25000"/>
                </a:prstClr>
              </a:solidFill>
              <a:ea typeface="ＭＳ Ｐゴシック" charset="-128"/>
            </a:endParaRPr>
          </a:p>
          <a:p>
            <a:pPr marL="0" lvl="0" indent="0" defTabSz="457200" fontAlgn="base">
              <a:lnSpc>
                <a:spcPct val="100000"/>
              </a:lnSpc>
              <a:spcBef>
                <a:spcPct val="20000"/>
              </a:spcBef>
              <a:spcAft>
                <a:spcPct val="0"/>
              </a:spcAft>
              <a:buClr>
                <a:prstClr val="black">
                  <a:lumMod val="75000"/>
                  <a:lumOff val="25000"/>
                </a:prstClr>
              </a:buClr>
              <a:buSzTx/>
              <a:buNone/>
            </a:pPr>
            <a:endParaRPr lang="en-US">
              <a:solidFill>
                <a:prstClr val="black">
                  <a:lumMod val="75000"/>
                  <a:lumOff val="25000"/>
                </a:prstClr>
              </a:solidFill>
              <a:latin typeface="Arial" panose="020B0604020202020204" pitchFamily="34" charset="0"/>
              <a:ea typeface="ＭＳ Ｐゴシック" charset="-128"/>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E5049CD-C19B-4D29-91A3-27156A6B56AE}"/>
              </a:ext>
            </a:extLst>
          </p:cNvPr>
          <p:cNvSpPr txBox="1"/>
          <p:nvPr/>
        </p:nvSpPr>
        <p:spPr>
          <a:xfrm>
            <a:off x="1423099" y="2156973"/>
            <a:ext cx="9174243" cy="2246769"/>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Mid-Career Research Awards are given each year to </a:t>
            </a:r>
          </a:p>
          <a:p>
            <a:r>
              <a:rPr lang="en-US" sz="2800" dirty="0">
                <a:latin typeface="Arial" panose="020B0604020202020204" pitchFamily="34" charset="0"/>
                <a:cs typeface="Arial" panose="020B0604020202020204" pitchFamily="34" charset="0"/>
              </a:rPr>
              <a:t>recognize NatSci tenured faculty for outstanding </a:t>
            </a:r>
          </a:p>
          <a:p>
            <a:r>
              <a:rPr lang="en-US" sz="2800" dirty="0">
                <a:latin typeface="Arial" panose="020B0604020202020204" pitchFamily="34" charset="0"/>
                <a:cs typeface="Arial" panose="020B0604020202020204" pitchFamily="34" charset="0"/>
              </a:rPr>
              <a:t>research. The award is based on success and impact of </a:t>
            </a:r>
          </a:p>
          <a:p>
            <a:r>
              <a:rPr lang="en-US" sz="2800" dirty="0">
                <a:latin typeface="Arial" panose="020B0604020202020204" pitchFamily="34" charset="0"/>
                <a:cs typeface="Arial" panose="020B0604020202020204" pitchFamily="34" charset="0"/>
              </a:rPr>
              <a:t>publications, funding, and other criteria that </a:t>
            </a:r>
          </a:p>
          <a:p>
            <a:r>
              <a:rPr lang="en-US" sz="2800" dirty="0">
                <a:latin typeface="Arial" panose="020B0604020202020204" pitchFamily="34" charset="0"/>
                <a:cs typeface="Arial" panose="020B0604020202020204" pitchFamily="34" charset="0"/>
              </a:rPr>
              <a:t>demonstrate excellence in the awardee’s field</a:t>
            </a:r>
            <a:endParaRPr lang="en-US" sz="2800" dirty="0"/>
          </a:p>
        </p:txBody>
      </p:sp>
    </p:spTree>
    <p:extLst>
      <p:ext uri="{BB962C8B-B14F-4D97-AF65-F5344CB8AC3E}">
        <p14:creationId xmlns:p14="http://schemas.microsoft.com/office/powerpoint/2010/main" val="39360653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431801" y="3996666"/>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a:solidFill>
                  <a:prstClr val="black"/>
                </a:solidFill>
                <a:latin typeface="Arial" panose="020B0604020202020204" pitchFamily="34" charset="0"/>
                <a:ea typeface="ＭＳ Ｐゴシック" charset="-128"/>
                <a:cs typeface="Arial" panose="020B0604020202020204" pitchFamily="34" charset="0"/>
              </a:rPr>
              <a:t>Shannon Manning</a:t>
            </a: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Microbiology &amp; Molecular Genetics</a:t>
            </a:r>
            <a:endParaRPr lang="en-US" sz="3300" dirty="0">
              <a:latin typeface="Arial" panose="020B0604020202020204" pitchFamily="34" charset="0"/>
              <a:ea typeface="ＭＳ Ｐゴシック" charset="-128"/>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4666268" cy="6875630"/>
          </a:xfrm>
          <a:prstGeom prst="rect">
            <a:avLst/>
          </a:prstGeom>
        </p:spPr>
      </p:pic>
      <p:sp>
        <p:nvSpPr>
          <p:cNvPr id="13" name="Title 5">
            <a:extLst>
              <a:ext uri="{FF2B5EF4-FFF2-40B4-BE49-F238E27FC236}">
                <a16:creationId xmlns:a16="http://schemas.microsoft.com/office/drawing/2014/main" id="{0BB2FB42-EAFA-84DE-F08A-C37DC9164C7D}"/>
              </a:ext>
            </a:extLst>
          </p:cNvPr>
          <p:cNvSpPr>
            <a:spLocks noGrp="1"/>
          </p:cNvSpPr>
          <p:nvPr>
            <p:ph type="ctrTitle"/>
          </p:nvPr>
        </p:nvSpPr>
        <p:spPr>
          <a:xfrm>
            <a:off x="4927133" y="282103"/>
            <a:ext cx="6274590" cy="2372421"/>
          </a:xfrm>
          <a:noFill/>
        </p:spPr>
        <p:txBody>
          <a:bodyPr>
            <a:normAutofit/>
          </a:bodyPr>
          <a:lstStyle/>
          <a:p>
            <a:pPr algn="l"/>
            <a:r>
              <a:rPr lang="en-US" sz="3600" b="1" dirty="0">
                <a:solidFill>
                  <a:srgbClr val="18453B"/>
                </a:solidFill>
                <a:latin typeface="Arial" panose="020B0604020202020204" pitchFamily="34" charset="0"/>
                <a:ea typeface="ＭＳ Ｐゴシック" charset="-128"/>
                <a:cs typeface="Arial" panose="020B0604020202020204" pitchFamily="34" charset="0"/>
              </a:rPr>
              <a:t>Mid-Career Research</a:t>
            </a:r>
            <a:br>
              <a:rPr lang="en-US" sz="3600" b="1" dirty="0">
                <a:solidFill>
                  <a:srgbClr val="18453B"/>
                </a:solidFill>
                <a:latin typeface="Arial" panose="020B0604020202020204" pitchFamily="34" charset="0"/>
                <a:ea typeface="ＭＳ Ｐゴシック" charset="-128"/>
                <a:cs typeface="Arial" panose="020B0604020202020204" pitchFamily="34" charset="0"/>
              </a:rPr>
            </a:br>
            <a:r>
              <a:rPr lang="en-US" sz="3600" b="1" dirty="0">
                <a:solidFill>
                  <a:srgbClr val="18453B"/>
                </a:solidFill>
                <a:latin typeface="Arial" panose="020B0604020202020204" pitchFamily="34" charset="0"/>
                <a:ea typeface="ＭＳ Ｐゴシック" charset="-128"/>
                <a:cs typeface="Arial" panose="020B0604020202020204" pitchFamily="34" charset="0"/>
              </a:rPr>
              <a:t>Award</a:t>
            </a:r>
            <a:br>
              <a:rPr lang="en-US" sz="3600" dirty="0">
                <a:solidFill>
                  <a:srgbClr val="18453B"/>
                </a:solidFill>
                <a:ea typeface="ＭＳ Ｐゴシック" charset="-128"/>
              </a:rPr>
            </a:br>
            <a:br>
              <a:rPr lang="en-US" sz="3600" dirty="0">
                <a:solidFill>
                  <a:srgbClr val="18453B"/>
                </a:solidFill>
                <a:ea typeface="ＭＳ Ｐゴシック" charset="-128"/>
              </a:rPr>
            </a:br>
            <a:r>
              <a:rPr lang="en-US" sz="3600" b="1" dirty="0">
                <a:solidFill>
                  <a:srgbClr val="18453B"/>
                </a:solidFill>
                <a:latin typeface="Arial" panose="020B0604020202020204" pitchFamily="34" charset="0"/>
                <a:ea typeface="ＭＳ Ｐゴシック" charset="-128"/>
                <a:cs typeface="Arial" panose="020B0604020202020204" pitchFamily="34" charset="0"/>
              </a:rPr>
              <a:t>2022-2023</a:t>
            </a:r>
            <a:endParaRPr lang="en-US" sz="3600" dirty="0">
              <a:solidFill>
                <a:srgbClr val="18453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16053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431801" y="3996666"/>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err="1">
                <a:solidFill>
                  <a:prstClr val="black"/>
                </a:solidFill>
                <a:latin typeface="Arial" panose="020B0604020202020204" pitchFamily="34" charset="0"/>
                <a:ea typeface="ＭＳ Ｐゴシック" charset="-128"/>
                <a:cs typeface="Arial" panose="020B0604020202020204" pitchFamily="34" charset="0"/>
              </a:rPr>
              <a:t>Shinhan</a:t>
            </a:r>
            <a:r>
              <a:rPr lang="en-US" sz="3300" b="1" dirty="0">
                <a:solidFill>
                  <a:prstClr val="black"/>
                </a:solidFill>
                <a:latin typeface="Arial" panose="020B0604020202020204" pitchFamily="34" charset="0"/>
                <a:ea typeface="ＭＳ Ｐゴシック" charset="-128"/>
                <a:cs typeface="Arial" panose="020B0604020202020204" pitchFamily="34" charset="0"/>
              </a:rPr>
              <a:t> </a:t>
            </a:r>
            <a:r>
              <a:rPr lang="en-US" sz="3300" b="1" dirty="0" err="1">
                <a:solidFill>
                  <a:prstClr val="black"/>
                </a:solidFill>
                <a:latin typeface="Arial" panose="020B0604020202020204" pitchFamily="34" charset="0"/>
                <a:ea typeface="ＭＳ Ｐゴシック" charset="-128"/>
                <a:cs typeface="Arial" panose="020B0604020202020204" pitchFamily="34" charset="0"/>
              </a:rPr>
              <a:t>Shiu</a:t>
            </a:r>
            <a:endParaRPr lang="en-US" sz="3300" b="1" dirty="0">
              <a:solidFill>
                <a:prstClr val="black"/>
              </a:solidFill>
              <a:latin typeface="Arial" panose="020B0604020202020204" pitchFamily="34" charset="0"/>
              <a:ea typeface="ＭＳ Ｐゴシック" charset="-128"/>
              <a:cs typeface="Arial" panose="020B0604020202020204" pitchFamily="34" charset="0"/>
            </a:endParaRP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Plant Biology</a:t>
            </a:r>
            <a:endParaRPr lang="en-US" sz="3300" dirty="0">
              <a:latin typeface="Arial" panose="020B0604020202020204" pitchFamily="34" charset="0"/>
              <a:ea typeface="ＭＳ Ｐゴシック" charset="-128"/>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4666268" cy="6875630"/>
          </a:xfrm>
          <a:prstGeom prst="rect">
            <a:avLst/>
          </a:prstGeom>
        </p:spPr>
      </p:pic>
      <p:sp>
        <p:nvSpPr>
          <p:cNvPr id="13" name="Title 5">
            <a:extLst>
              <a:ext uri="{FF2B5EF4-FFF2-40B4-BE49-F238E27FC236}">
                <a16:creationId xmlns:a16="http://schemas.microsoft.com/office/drawing/2014/main" id="{0BB2FB42-EAFA-84DE-F08A-C37DC9164C7D}"/>
              </a:ext>
            </a:extLst>
          </p:cNvPr>
          <p:cNvSpPr>
            <a:spLocks noGrp="1"/>
          </p:cNvSpPr>
          <p:nvPr>
            <p:ph type="ctrTitle"/>
          </p:nvPr>
        </p:nvSpPr>
        <p:spPr>
          <a:xfrm>
            <a:off x="4927133" y="282103"/>
            <a:ext cx="6274590" cy="2372421"/>
          </a:xfrm>
          <a:noFill/>
        </p:spPr>
        <p:txBody>
          <a:bodyPr>
            <a:normAutofit/>
          </a:bodyPr>
          <a:lstStyle/>
          <a:p>
            <a:pPr algn="l"/>
            <a:r>
              <a:rPr lang="en-US" sz="3600" b="1" dirty="0">
                <a:solidFill>
                  <a:srgbClr val="18453B"/>
                </a:solidFill>
                <a:latin typeface="Arial" panose="020B0604020202020204" pitchFamily="34" charset="0"/>
                <a:ea typeface="ＭＳ Ｐゴシック" charset="-128"/>
                <a:cs typeface="Arial" panose="020B0604020202020204" pitchFamily="34" charset="0"/>
              </a:rPr>
              <a:t>Mid-Career Research</a:t>
            </a:r>
            <a:br>
              <a:rPr lang="en-US" sz="3600" b="1" dirty="0">
                <a:solidFill>
                  <a:srgbClr val="18453B"/>
                </a:solidFill>
                <a:latin typeface="Arial" panose="020B0604020202020204" pitchFamily="34" charset="0"/>
                <a:ea typeface="ＭＳ Ｐゴシック" charset="-128"/>
                <a:cs typeface="Arial" panose="020B0604020202020204" pitchFamily="34" charset="0"/>
              </a:rPr>
            </a:br>
            <a:r>
              <a:rPr lang="en-US" sz="3600" b="1" dirty="0">
                <a:solidFill>
                  <a:srgbClr val="18453B"/>
                </a:solidFill>
                <a:latin typeface="Arial" panose="020B0604020202020204" pitchFamily="34" charset="0"/>
                <a:ea typeface="ＭＳ Ｐゴシック" charset="-128"/>
                <a:cs typeface="Arial" panose="020B0604020202020204" pitchFamily="34" charset="0"/>
              </a:rPr>
              <a:t>Award</a:t>
            </a:r>
            <a:br>
              <a:rPr lang="en-US" sz="3600" dirty="0">
                <a:solidFill>
                  <a:srgbClr val="18453B"/>
                </a:solidFill>
                <a:ea typeface="ＭＳ Ｐゴシック" charset="-128"/>
              </a:rPr>
            </a:br>
            <a:br>
              <a:rPr lang="en-US" sz="3600" dirty="0">
                <a:solidFill>
                  <a:srgbClr val="18453B"/>
                </a:solidFill>
                <a:ea typeface="ＭＳ Ｐゴシック" charset="-128"/>
              </a:rPr>
            </a:br>
            <a:r>
              <a:rPr lang="en-US" sz="3600" b="1" dirty="0">
                <a:solidFill>
                  <a:srgbClr val="18453B"/>
                </a:solidFill>
                <a:latin typeface="Arial" panose="020B0604020202020204" pitchFamily="34" charset="0"/>
                <a:ea typeface="ＭＳ Ｐゴシック" charset="-128"/>
                <a:cs typeface="Arial" panose="020B0604020202020204" pitchFamily="34" charset="0"/>
              </a:rPr>
              <a:t>2022-2023</a:t>
            </a:r>
            <a:endParaRPr lang="en-US" sz="3600" dirty="0">
              <a:solidFill>
                <a:srgbClr val="18453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68583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620" y="823435"/>
            <a:ext cx="10515600" cy="794101"/>
          </a:xfrm>
          <a:solidFill>
            <a:srgbClr val="18453B"/>
          </a:solidFill>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2022-23 Early Career Research Award</a:t>
            </a:r>
          </a:p>
        </p:txBody>
      </p:sp>
      <p:sp>
        <p:nvSpPr>
          <p:cNvPr id="3" name="Content Placeholder 2"/>
          <p:cNvSpPr>
            <a:spLocks noGrp="1"/>
          </p:cNvSpPr>
          <p:nvPr>
            <p:ph idx="1"/>
          </p:nvPr>
        </p:nvSpPr>
        <p:spPr>
          <a:xfrm>
            <a:off x="9247694" y="1617536"/>
            <a:ext cx="2037525" cy="4528993"/>
          </a:xfrm>
        </p:spPr>
        <p:txBody>
          <a:bodyPr>
            <a:normAutofit/>
          </a:bodyPr>
          <a:lstStyle/>
          <a:p>
            <a:pPr marL="457200" lvl="1" indent="0" defTabSz="457200" fontAlgn="base">
              <a:lnSpc>
                <a:spcPct val="100000"/>
              </a:lnSpc>
              <a:spcBef>
                <a:spcPct val="20000"/>
              </a:spcBef>
              <a:spcAft>
                <a:spcPct val="0"/>
              </a:spcAft>
              <a:buClr>
                <a:prstClr val="black">
                  <a:lumMod val="75000"/>
                  <a:lumOff val="25000"/>
                </a:prstClr>
              </a:buClr>
              <a:buNone/>
            </a:pPr>
            <a:endParaRPr lang="en-US" sz="800" b="1">
              <a:solidFill>
                <a:prstClr val="black">
                  <a:lumMod val="75000"/>
                  <a:lumOff val="25000"/>
                </a:prstClr>
              </a:solidFill>
              <a:ea typeface="ＭＳ Ｐゴシック" charset="-128"/>
            </a:endParaRPr>
          </a:p>
          <a:p>
            <a:pPr marL="0" lvl="0" indent="0" defTabSz="457200" fontAlgn="base">
              <a:lnSpc>
                <a:spcPct val="100000"/>
              </a:lnSpc>
              <a:spcBef>
                <a:spcPct val="20000"/>
              </a:spcBef>
              <a:spcAft>
                <a:spcPct val="0"/>
              </a:spcAft>
              <a:buClr>
                <a:prstClr val="black">
                  <a:lumMod val="75000"/>
                  <a:lumOff val="25000"/>
                </a:prstClr>
              </a:buClr>
              <a:buSzTx/>
              <a:buNone/>
            </a:pPr>
            <a:endParaRPr lang="en-US">
              <a:solidFill>
                <a:prstClr val="black">
                  <a:lumMod val="75000"/>
                  <a:lumOff val="25000"/>
                </a:prstClr>
              </a:solidFill>
              <a:latin typeface="Arial" panose="020B0604020202020204" pitchFamily="34" charset="0"/>
              <a:ea typeface="ＭＳ Ｐゴシック" charset="-128"/>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8085DDC-9D7F-4669-8005-D326D0863CC3}"/>
              </a:ext>
            </a:extLst>
          </p:cNvPr>
          <p:cNvSpPr txBox="1"/>
          <p:nvPr/>
        </p:nvSpPr>
        <p:spPr>
          <a:xfrm>
            <a:off x="1440603" y="2199929"/>
            <a:ext cx="9456371" cy="2092881"/>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Early Career Research Awards are given each year to </a:t>
            </a:r>
          </a:p>
          <a:p>
            <a:r>
              <a:rPr lang="en-US" sz="2800" dirty="0">
                <a:latin typeface="Arial" panose="020B0604020202020204" pitchFamily="34" charset="0"/>
                <a:cs typeface="Arial" panose="020B0604020202020204" pitchFamily="34" charset="0"/>
              </a:rPr>
              <a:t>recognize NatSci tenure-track faculty for outstanding</a:t>
            </a:r>
          </a:p>
          <a:p>
            <a:r>
              <a:rPr lang="en-US" sz="2800" dirty="0">
                <a:latin typeface="Arial" panose="020B0604020202020204" pitchFamily="34" charset="0"/>
                <a:cs typeface="Arial" panose="020B0604020202020204" pitchFamily="34" charset="0"/>
              </a:rPr>
              <a:t>research. The award is based on success in publications, </a:t>
            </a:r>
          </a:p>
          <a:p>
            <a:r>
              <a:rPr lang="en-US" sz="2800" dirty="0">
                <a:latin typeface="Arial" panose="020B0604020202020204" pitchFamily="34" charset="0"/>
                <a:cs typeface="Arial" panose="020B0604020202020204" pitchFamily="34" charset="0"/>
              </a:rPr>
              <a:t>funding, and other criteria that signify excellence</a:t>
            </a:r>
            <a:endParaRPr lang="en-US" sz="2800" dirty="0"/>
          </a:p>
          <a:p>
            <a:endParaRPr lang="en-US" dirty="0"/>
          </a:p>
        </p:txBody>
      </p:sp>
    </p:spTree>
    <p:extLst>
      <p:ext uri="{BB962C8B-B14F-4D97-AF65-F5344CB8AC3E}">
        <p14:creationId xmlns:p14="http://schemas.microsoft.com/office/powerpoint/2010/main" val="31449803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431801" y="3996666"/>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a:solidFill>
                  <a:prstClr val="black"/>
                </a:solidFill>
                <a:latin typeface="Arial" panose="020B0604020202020204" pitchFamily="34" charset="0"/>
                <a:ea typeface="ＭＳ Ｐゴシック" charset="-128"/>
                <a:cs typeface="Arial" panose="020B0604020202020204" pitchFamily="34" charset="0"/>
              </a:rPr>
              <a:t>Kendall Mahn</a:t>
            </a: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Physics &amp; Astronomy</a:t>
            </a:r>
            <a:endParaRPr lang="en-US" sz="3300" dirty="0">
              <a:latin typeface="Arial" panose="020B0604020202020204" pitchFamily="34" charset="0"/>
              <a:ea typeface="ＭＳ Ｐゴシック" charset="-128"/>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4666268" cy="6875630"/>
          </a:xfrm>
          <a:prstGeom prst="rect">
            <a:avLst/>
          </a:prstGeom>
        </p:spPr>
      </p:pic>
      <p:sp>
        <p:nvSpPr>
          <p:cNvPr id="13" name="Title 5">
            <a:extLst>
              <a:ext uri="{FF2B5EF4-FFF2-40B4-BE49-F238E27FC236}">
                <a16:creationId xmlns:a16="http://schemas.microsoft.com/office/drawing/2014/main" id="{0BB2FB42-EAFA-84DE-F08A-C37DC9164C7D}"/>
              </a:ext>
            </a:extLst>
          </p:cNvPr>
          <p:cNvSpPr>
            <a:spLocks noGrp="1"/>
          </p:cNvSpPr>
          <p:nvPr>
            <p:ph type="ctrTitle"/>
          </p:nvPr>
        </p:nvSpPr>
        <p:spPr>
          <a:xfrm>
            <a:off x="4927133" y="282103"/>
            <a:ext cx="6274590" cy="2372421"/>
          </a:xfrm>
          <a:noFill/>
        </p:spPr>
        <p:txBody>
          <a:bodyPr>
            <a:normAutofit/>
          </a:bodyPr>
          <a:lstStyle/>
          <a:p>
            <a:pPr algn="l"/>
            <a:r>
              <a:rPr lang="en-US" sz="3600" b="1" dirty="0">
                <a:solidFill>
                  <a:srgbClr val="18453B"/>
                </a:solidFill>
                <a:latin typeface="Arial" panose="020B0604020202020204" pitchFamily="34" charset="0"/>
                <a:ea typeface="ＭＳ Ｐゴシック" charset="-128"/>
                <a:cs typeface="Arial" panose="020B0604020202020204" pitchFamily="34" charset="0"/>
              </a:rPr>
              <a:t>Early Career Research Award</a:t>
            </a:r>
            <a:br>
              <a:rPr lang="en-US" sz="3600" dirty="0">
                <a:solidFill>
                  <a:srgbClr val="18453B"/>
                </a:solidFill>
                <a:ea typeface="ＭＳ Ｐゴシック" charset="-128"/>
              </a:rPr>
            </a:br>
            <a:br>
              <a:rPr lang="en-US" sz="3600" dirty="0">
                <a:solidFill>
                  <a:srgbClr val="18453B"/>
                </a:solidFill>
                <a:ea typeface="ＭＳ Ｐゴシック" charset="-128"/>
              </a:rPr>
            </a:br>
            <a:r>
              <a:rPr lang="en-US" sz="3600" b="1" dirty="0">
                <a:solidFill>
                  <a:srgbClr val="18453B"/>
                </a:solidFill>
                <a:latin typeface="Arial" panose="020B0604020202020204" pitchFamily="34" charset="0"/>
                <a:ea typeface="ＭＳ Ｐゴシック" charset="-128"/>
                <a:cs typeface="Arial" panose="020B0604020202020204" pitchFamily="34" charset="0"/>
              </a:rPr>
              <a:t>2022-2023</a:t>
            </a:r>
            <a:endParaRPr lang="en-US" sz="3600" dirty="0">
              <a:solidFill>
                <a:srgbClr val="18453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93464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431801" y="3996666"/>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a:solidFill>
                  <a:prstClr val="black"/>
                </a:solidFill>
                <a:latin typeface="Arial" panose="020B0604020202020204" pitchFamily="34" charset="0"/>
                <a:ea typeface="ＭＳ Ｐゴシック" charset="-128"/>
                <a:cs typeface="Arial" panose="020B0604020202020204" pitchFamily="34" charset="0"/>
              </a:rPr>
              <a:t>Phoebe Zarnetske</a:t>
            </a: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Integrative Biology</a:t>
            </a:r>
            <a:endParaRPr lang="en-US" sz="3300" dirty="0">
              <a:latin typeface="Arial" panose="020B0604020202020204" pitchFamily="34" charset="0"/>
              <a:ea typeface="ＭＳ Ｐゴシック" charset="-128"/>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4666268" cy="6875630"/>
          </a:xfrm>
          <a:prstGeom prst="rect">
            <a:avLst/>
          </a:prstGeom>
        </p:spPr>
      </p:pic>
      <p:sp>
        <p:nvSpPr>
          <p:cNvPr id="13" name="Title 5">
            <a:extLst>
              <a:ext uri="{FF2B5EF4-FFF2-40B4-BE49-F238E27FC236}">
                <a16:creationId xmlns:a16="http://schemas.microsoft.com/office/drawing/2014/main" id="{0BB2FB42-EAFA-84DE-F08A-C37DC9164C7D}"/>
              </a:ext>
            </a:extLst>
          </p:cNvPr>
          <p:cNvSpPr>
            <a:spLocks noGrp="1"/>
          </p:cNvSpPr>
          <p:nvPr>
            <p:ph type="ctrTitle"/>
          </p:nvPr>
        </p:nvSpPr>
        <p:spPr>
          <a:xfrm>
            <a:off x="4927133" y="282103"/>
            <a:ext cx="6274590" cy="2372421"/>
          </a:xfrm>
          <a:noFill/>
        </p:spPr>
        <p:txBody>
          <a:bodyPr>
            <a:normAutofit/>
          </a:bodyPr>
          <a:lstStyle/>
          <a:p>
            <a:pPr algn="l"/>
            <a:r>
              <a:rPr lang="en-US" sz="3600" b="1" dirty="0">
                <a:solidFill>
                  <a:srgbClr val="18453B"/>
                </a:solidFill>
                <a:latin typeface="Arial" panose="020B0604020202020204" pitchFamily="34" charset="0"/>
                <a:ea typeface="ＭＳ Ｐゴシック" charset="-128"/>
                <a:cs typeface="Arial" panose="020B0604020202020204" pitchFamily="34" charset="0"/>
              </a:rPr>
              <a:t>Early Career Research Award</a:t>
            </a:r>
            <a:br>
              <a:rPr lang="en-US" sz="3600" dirty="0">
                <a:solidFill>
                  <a:srgbClr val="18453B"/>
                </a:solidFill>
                <a:ea typeface="ＭＳ Ｐゴシック" charset="-128"/>
              </a:rPr>
            </a:br>
            <a:br>
              <a:rPr lang="en-US" sz="3600" dirty="0">
                <a:solidFill>
                  <a:srgbClr val="18453B"/>
                </a:solidFill>
                <a:ea typeface="ＭＳ Ｐゴシック" charset="-128"/>
              </a:rPr>
            </a:br>
            <a:r>
              <a:rPr lang="en-US" sz="3600" b="1" dirty="0">
                <a:solidFill>
                  <a:srgbClr val="18453B"/>
                </a:solidFill>
                <a:latin typeface="Arial" panose="020B0604020202020204" pitchFamily="34" charset="0"/>
                <a:ea typeface="ＭＳ Ｐゴシック" charset="-128"/>
                <a:cs typeface="Arial" panose="020B0604020202020204" pitchFamily="34" charset="0"/>
              </a:rPr>
              <a:t>2022-2023</a:t>
            </a:r>
            <a:endParaRPr lang="en-US" sz="3600" dirty="0">
              <a:solidFill>
                <a:srgbClr val="18453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18308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59704" y="892245"/>
            <a:ext cx="10872592" cy="1485221"/>
          </a:xfrm>
          <a:solidFill>
            <a:srgbClr val="18453B"/>
          </a:solidFill>
        </p:spPr>
        <p:txBody>
          <a:bodyPr anchor="ctr"/>
          <a:lstStyle/>
          <a:p>
            <a:r>
              <a:rPr lang="en-US" sz="4000" b="1" dirty="0">
                <a:solidFill>
                  <a:schemeClr val="bg1"/>
                </a:solidFill>
                <a:latin typeface="Arial" panose="020B0604020202020204" pitchFamily="34" charset="0"/>
                <a:ea typeface="ＭＳ Ｐゴシック" charset="-128"/>
                <a:cs typeface="Arial" panose="020B0604020202020204" pitchFamily="34" charset="0"/>
              </a:rPr>
              <a:t>NatSci Teacher-Scholar Award</a:t>
            </a:r>
            <a:br>
              <a:rPr lang="en-US" sz="4000" b="1" dirty="0">
                <a:solidFill>
                  <a:schemeClr val="bg1"/>
                </a:solidFill>
                <a:latin typeface="Arial" panose="020B0604020202020204" pitchFamily="34" charset="0"/>
                <a:ea typeface="ＭＳ Ｐゴシック" charset="-128"/>
                <a:cs typeface="Arial" panose="020B0604020202020204" pitchFamily="34" charset="0"/>
              </a:rPr>
            </a:br>
            <a:r>
              <a:rPr lang="en-US" sz="4000" b="1" dirty="0">
                <a:solidFill>
                  <a:schemeClr val="bg1"/>
                </a:solidFill>
                <a:latin typeface="Arial" panose="020B0604020202020204" pitchFamily="34" charset="0"/>
                <a:ea typeface="ＭＳ Ｐゴシック" charset="-128"/>
                <a:cs typeface="Arial" panose="020B0604020202020204" pitchFamily="34" charset="0"/>
              </a:rPr>
              <a:t>2022-2023</a:t>
            </a:r>
            <a:endParaRPr lang="en-US" dirty="0">
              <a:solidFill>
                <a:schemeClr val="bg1"/>
              </a:solidFill>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1936376" y="2618229"/>
            <a:ext cx="8319248" cy="2210831"/>
          </a:xfrm>
          <a:solidFill>
            <a:schemeClr val="bg1"/>
          </a:solidFill>
        </p:spPr>
        <p:txBody>
          <a:bodyPr>
            <a:normAutofit/>
          </a:bodyPr>
          <a:lstStyle/>
          <a:p>
            <a:endParaRPr lang="en-US" sz="800" b="1" dirty="0"/>
          </a:p>
          <a:p>
            <a:pPr algn="l"/>
            <a:r>
              <a:rPr lang="en-US" sz="3000" dirty="0">
                <a:effectLst/>
                <a:ea typeface="Calibri" panose="020F0502020204030204" pitchFamily="34" charset="0"/>
              </a:rPr>
              <a:t>These awards go to assistant and associate professors for their outstanding contributions to teaching and scholarly research. </a:t>
            </a:r>
            <a:endParaRPr lang="en-US" sz="3000" dirty="0"/>
          </a:p>
          <a:p>
            <a:endParaRPr lang="en-US" sz="4000" dirty="0"/>
          </a:p>
        </p:txBody>
      </p:sp>
    </p:spTree>
    <p:extLst>
      <p:ext uri="{BB962C8B-B14F-4D97-AF65-F5344CB8AC3E}">
        <p14:creationId xmlns:p14="http://schemas.microsoft.com/office/powerpoint/2010/main" val="33515632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927133" y="282103"/>
            <a:ext cx="6274590" cy="2372421"/>
          </a:xfrm>
          <a:noFill/>
        </p:spPr>
        <p:txBody>
          <a:bodyPr>
            <a:normAutofit/>
          </a:bodyPr>
          <a:lstStyle/>
          <a:p>
            <a:pPr algn="l"/>
            <a:r>
              <a:rPr lang="en-US" sz="3600" b="1" dirty="0">
                <a:latin typeface="Arial" panose="020B0604020202020204" pitchFamily="34" charset="0"/>
                <a:ea typeface="ＭＳ Ｐゴシック" charset="-128"/>
                <a:cs typeface="Arial" panose="020B0604020202020204" pitchFamily="34" charset="0"/>
              </a:rPr>
              <a:t>NatSci </a:t>
            </a:r>
            <a:r>
              <a:rPr lang="en-US" sz="3600" dirty="0">
                <a:ea typeface="ＭＳ Ｐゴシック" charset="-128"/>
              </a:rPr>
              <a:t>Teacher-Scholar</a:t>
            </a:r>
            <a:br>
              <a:rPr lang="en-US" sz="3600" dirty="0">
                <a:ea typeface="ＭＳ Ｐゴシック" charset="-128"/>
              </a:rPr>
            </a:br>
            <a:r>
              <a:rPr lang="en-US" sz="3600" dirty="0">
                <a:ea typeface="ＭＳ Ｐゴシック" charset="-128"/>
              </a:rPr>
              <a:t>Award </a:t>
            </a:r>
            <a:br>
              <a:rPr lang="en-US" sz="3600" dirty="0">
                <a:ea typeface="ＭＳ Ｐゴシック" charset="-128"/>
              </a:rPr>
            </a:br>
            <a:br>
              <a:rPr lang="en-US" sz="3600" dirty="0">
                <a:ea typeface="ＭＳ Ｐゴシック" charset="-128"/>
              </a:rPr>
            </a:br>
            <a:r>
              <a:rPr lang="en-US" sz="3600" b="1" dirty="0">
                <a:latin typeface="Arial" panose="020B0604020202020204" pitchFamily="34" charset="0"/>
                <a:ea typeface="ＭＳ Ｐゴシック" charset="-128"/>
                <a:cs typeface="Arial" panose="020B0604020202020204" pitchFamily="34" charset="0"/>
              </a:rPr>
              <a:t>2022-2023</a:t>
            </a:r>
            <a:endParaRPr lang="en-US" sz="3600" dirty="0">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4431801" y="3996666"/>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a:solidFill>
                  <a:prstClr val="black"/>
                </a:solidFill>
                <a:latin typeface="Arial" panose="020B0604020202020204" pitchFamily="34" charset="0"/>
                <a:ea typeface="ＭＳ Ｐゴシック" charset="-128"/>
                <a:cs typeface="Arial" panose="020B0604020202020204" pitchFamily="34" charset="0"/>
              </a:rPr>
              <a:t>Sophia Lunt</a:t>
            </a: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Biochemistry &amp; Molecular Biology</a:t>
            </a:r>
            <a:endParaRPr lang="en-US" sz="3300" dirty="0">
              <a:latin typeface="Arial" panose="020B0604020202020204" pitchFamily="34" charset="0"/>
              <a:ea typeface="ＭＳ Ｐゴシック" charset="-128"/>
              <a:cs typeface="Arial" panose="020B0604020202020204" pitchFamily="34" charset="0"/>
            </a:endParaRPr>
          </a:p>
        </p:txBody>
      </p:sp>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4654296" cy="6857990"/>
          </a:xfrm>
          <a:prstGeom prst="rect">
            <a:avLst/>
          </a:prstGeom>
        </p:spPr>
      </p:pic>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spTree>
    <p:extLst>
      <p:ext uri="{BB962C8B-B14F-4D97-AF65-F5344CB8AC3E}">
        <p14:creationId xmlns:p14="http://schemas.microsoft.com/office/powerpoint/2010/main" val="20962111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927133" y="282103"/>
            <a:ext cx="6274590" cy="2372421"/>
          </a:xfrm>
          <a:noFill/>
        </p:spPr>
        <p:txBody>
          <a:bodyPr>
            <a:normAutofit/>
          </a:bodyPr>
          <a:lstStyle/>
          <a:p>
            <a:pPr algn="l"/>
            <a:r>
              <a:rPr lang="en-US" sz="3600" b="1" dirty="0">
                <a:latin typeface="Arial" panose="020B0604020202020204" pitchFamily="34" charset="0"/>
                <a:ea typeface="ＭＳ Ｐゴシック" charset="-128"/>
                <a:cs typeface="Arial" panose="020B0604020202020204" pitchFamily="34" charset="0"/>
              </a:rPr>
              <a:t>NatSci </a:t>
            </a:r>
            <a:r>
              <a:rPr lang="en-US" sz="3600" dirty="0">
                <a:ea typeface="ＭＳ Ｐゴシック" charset="-128"/>
              </a:rPr>
              <a:t>Teacher-Scholar</a:t>
            </a:r>
            <a:br>
              <a:rPr lang="en-US" sz="3600" dirty="0">
                <a:ea typeface="ＭＳ Ｐゴシック" charset="-128"/>
              </a:rPr>
            </a:br>
            <a:r>
              <a:rPr lang="en-US" sz="3600" dirty="0">
                <a:ea typeface="ＭＳ Ｐゴシック" charset="-128"/>
              </a:rPr>
              <a:t>Award </a:t>
            </a:r>
            <a:br>
              <a:rPr lang="en-US" sz="3600" dirty="0">
                <a:ea typeface="ＭＳ Ｐゴシック" charset="-128"/>
              </a:rPr>
            </a:br>
            <a:br>
              <a:rPr lang="en-US" sz="3600" dirty="0">
                <a:ea typeface="ＭＳ Ｐゴシック" charset="-128"/>
              </a:rPr>
            </a:br>
            <a:r>
              <a:rPr lang="en-US" sz="3600" b="1" dirty="0">
                <a:latin typeface="Arial" panose="020B0604020202020204" pitchFamily="34" charset="0"/>
                <a:ea typeface="ＭＳ Ｐゴシック" charset="-128"/>
                <a:cs typeface="Arial" panose="020B0604020202020204" pitchFamily="34" charset="0"/>
              </a:rPr>
              <a:t>2022-2023</a:t>
            </a:r>
            <a:endParaRPr lang="en-US" sz="3600" dirty="0">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4431801" y="3996666"/>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a:solidFill>
                  <a:prstClr val="black"/>
                </a:solidFill>
                <a:latin typeface="Arial" panose="020B0604020202020204" pitchFamily="34" charset="0"/>
                <a:ea typeface="ＭＳ Ｐゴシック" charset="-128"/>
                <a:cs typeface="Arial" panose="020B0604020202020204" pitchFamily="34" charset="0"/>
              </a:rPr>
              <a:t>Brent Nelson</a:t>
            </a: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Mathematics</a:t>
            </a:r>
            <a:endParaRPr lang="en-US" sz="3300" dirty="0">
              <a:latin typeface="Arial" panose="020B0604020202020204" pitchFamily="34" charset="0"/>
              <a:ea typeface="ＭＳ Ｐゴシック" charset="-128"/>
              <a:cs typeface="Arial" panose="020B0604020202020204" pitchFamily="34" charset="0"/>
            </a:endParaRPr>
          </a:p>
        </p:txBody>
      </p:sp>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4654296" cy="6857990"/>
          </a:xfrm>
          <a:prstGeom prst="rect">
            <a:avLst/>
          </a:prstGeom>
        </p:spPr>
      </p:pic>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spTree>
    <p:extLst>
      <p:ext uri="{BB962C8B-B14F-4D97-AF65-F5344CB8AC3E}">
        <p14:creationId xmlns:p14="http://schemas.microsoft.com/office/powerpoint/2010/main" val="517116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89140" y="886880"/>
            <a:ext cx="10480561" cy="1223371"/>
          </a:xfrm>
          <a:solidFill>
            <a:srgbClr val="18453B"/>
          </a:solidFill>
        </p:spPr>
        <p:txBody>
          <a:bodyPr anchor="ctr">
            <a:normAutofit/>
          </a:bodyPr>
          <a:lstStyle/>
          <a:p>
            <a:r>
              <a:rPr lang="en-US" sz="3600">
                <a:solidFill>
                  <a:schemeClr val="bg1"/>
                </a:solidFill>
                <a:latin typeface="Arial" panose="020B0604020202020204" pitchFamily="34" charset="0"/>
                <a:cs typeface="Arial" panose="020B0604020202020204" pitchFamily="34" charset="0"/>
              </a:rPr>
              <a:t>Advancement </a:t>
            </a:r>
            <a:r>
              <a:rPr lang="en-US" sz="3600">
                <a:solidFill>
                  <a:schemeClr val="bg1"/>
                </a:solidFill>
              </a:rPr>
              <a:t>Engagement</a:t>
            </a:r>
            <a:endParaRPr lang="en-US" sz="1800">
              <a:solidFill>
                <a:schemeClr val="bg1"/>
              </a:solidFill>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1066718" y="2135563"/>
            <a:ext cx="10177931" cy="3910713"/>
          </a:xfrm>
          <a:solidFill>
            <a:schemeClr val="bg1"/>
          </a:solidFill>
        </p:spPr>
        <p:txBody>
          <a:bodyPr anchor="t">
            <a:normAutofit lnSpcReduction="10000"/>
          </a:bodyPr>
          <a:lstStyle/>
          <a:p>
            <a:pPr algn="l"/>
            <a:endParaRPr lang="en-US" sz="800" dirty="0">
              <a:latin typeface="Arial" panose="020B0604020202020204" pitchFamily="34" charset="0"/>
              <a:cs typeface="Arial" panose="020B0604020202020204" pitchFamily="34" charset="0"/>
            </a:endParaRPr>
          </a:p>
          <a:p>
            <a:pPr lvl="1" algn="l"/>
            <a:r>
              <a:rPr lang="en-US" sz="2800" b="1" dirty="0">
                <a:latin typeface="Arial" panose="020B0604020202020204" pitchFamily="34" charset="0"/>
                <a:cs typeface="Arial" panose="020B0604020202020204" pitchFamily="34" charset="0"/>
              </a:rPr>
              <a:t>Goal</a:t>
            </a:r>
            <a:r>
              <a:rPr lang="en-US" sz="2800" dirty="0">
                <a:latin typeface="Arial" panose="020B0604020202020204" pitchFamily="34" charset="0"/>
                <a:cs typeface="Arial" panose="020B0604020202020204" pitchFamily="34" charset="0"/>
              </a:rPr>
              <a:t> is to continue to connect and engage in a meaningful way with </a:t>
            </a:r>
            <a:r>
              <a:rPr lang="en-US" sz="2800" dirty="0" err="1">
                <a:latin typeface="Arial" panose="020B0604020202020204" pitchFamily="34" charset="0"/>
                <a:cs typeface="Arial" panose="020B0604020202020204" pitchFamily="34" charset="0"/>
              </a:rPr>
              <a:t>NatSci’s</a:t>
            </a:r>
            <a:r>
              <a:rPr lang="en-US" sz="2800" dirty="0">
                <a:latin typeface="Arial" panose="020B0604020202020204" pitchFamily="34" charset="0"/>
                <a:cs typeface="Arial" panose="020B0604020202020204" pitchFamily="34" charset="0"/>
              </a:rPr>
              <a:t> 63,000 alumni via:</a:t>
            </a:r>
          </a:p>
          <a:p>
            <a:pPr lvl="1" algn="l"/>
            <a:endParaRPr lang="en-US" sz="900" dirty="0">
              <a:latin typeface="Arial" panose="020B0604020202020204" pitchFamily="34" charset="0"/>
              <a:cs typeface="Arial" panose="020B0604020202020204" pitchFamily="34" charset="0"/>
            </a:endParaRPr>
          </a:p>
          <a:p>
            <a:pPr marL="914400" lvl="1" indent="-457200" algn="l">
              <a:buFont typeface="Wingdings" panose="05000000000000000000" pitchFamily="2" charset="2"/>
              <a:buChar char="§"/>
            </a:pPr>
            <a:r>
              <a:rPr lang="en-US" sz="2600" dirty="0">
                <a:solidFill>
                  <a:prstClr val="black"/>
                </a:solidFill>
                <a:latin typeface="Arial" panose="020B0604020202020204" pitchFamily="34" charset="0"/>
                <a:cs typeface="Arial" panose="020B0604020202020204" pitchFamily="34" charset="0"/>
              </a:rPr>
              <a:t>NatSci/MSU Connect</a:t>
            </a:r>
          </a:p>
          <a:p>
            <a:pPr lvl="1" algn="l"/>
            <a:endParaRPr lang="en-US" sz="900" dirty="0">
              <a:solidFill>
                <a:prstClr val="black"/>
              </a:solidFill>
              <a:latin typeface="Arial" panose="020B0604020202020204" pitchFamily="34" charset="0"/>
              <a:cs typeface="Arial" panose="020B0604020202020204" pitchFamily="34" charset="0"/>
            </a:endParaRPr>
          </a:p>
          <a:p>
            <a:pPr marL="914400" lvl="1" indent="-457200" algn="l">
              <a:buFont typeface="Wingdings" panose="05000000000000000000" pitchFamily="2" charset="2"/>
              <a:buChar char="§"/>
            </a:pPr>
            <a:r>
              <a:rPr lang="en-US" sz="2600" dirty="0">
                <a:solidFill>
                  <a:prstClr val="black"/>
                </a:solidFill>
                <a:latin typeface="Arial" panose="020B0604020202020204" pitchFamily="34" charset="0"/>
                <a:cs typeface="Arial" panose="020B0604020202020204" pitchFamily="34" charset="0"/>
              </a:rPr>
              <a:t>Regional Green and White events hosted by University Advancement </a:t>
            </a:r>
          </a:p>
          <a:p>
            <a:pPr marL="628650" lvl="1" indent="-171450" algn="l">
              <a:buFont typeface="Wingdings" panose="05000000000000000000" pitchFamily="2" charset="2"/>
              <a:buChar char="§"/>
            </a:pPr>
            <a:endParaRPr lang="en-US" sz="900" dirty="0">
              <a:solidFill>
                <a:prstClr val="black"/>
              </a:solidFill>
              <a:latin typeface="Arial" panose="020B0604020202020204" pitchFamily="34" charset="0"/>
              <a:cs typeface="Arial" panose="020B0604020202020204" pitchFamily="34" charset="0"/>
            </a:endParaRPr>
          </a:p>
          <a:p>
            <a:pPr marL="914400" lvl="1" indent="-457200" algn="l">
              <a:buFont typeface="Wingdings" panose="05000000000000000000" pitchFamily="2" charset="2"/>
              <a:buChar char="§"/>
            </a:pPr>
            <a:r>
              <a:rPr lang="en-US" sz="2600" dirty="0">
                <a:solidFill>
                  <a:prstClr val="black"/>
                </a:solidFill>
                <a:latin typeface="Arial" panose="020B0604020202020204" pitchFamily="34" charset="0"/>
                <a:cs typeface="Arial" panose="020B0604020202020204" pitchFamily="34" charset="0"/>
              </a:rPr>
              <a:t>Alumni events have been hybrid when appropriate:</a:t>
            </a:r>
            <a:endParaRPr lang="en-US" sz="2200" dirty="0">
              <a:solidFill>
                <a:prstClr val="black"/>
              </a:solidFill>
              <a:latin typeface="Arial" panose="020B0604020202020204" pitchFamily="34" charset="0"/>
              <a:cs typeface="Arial" panose="020B0604020202020204" pitchFamily="34" charset="0"/>
            </a:endParaRPr>
          </a:p>
          <a:p>
            <a:pPr marL="1257300" lvl="2" indent="-342900" algn="l">
              <a:buFont typeface="Wingdings" panose="05000000000000000000" pitchFamily="2" charset="2"/>
              <a:buChar char="ü"/>
            </a:pPr>
            <a:r>
              <a:rPr lang="en-US" sz="2200" dirty="0">
                <a:solidFill>
                  <a:prstClr val="black"/>
                </a:solidFill>
                <a:latin typeface="Arial" panose="020B0604020202020204" pitchFamily="34" charset="0"/>
                <a:cs typeface="Arial" panose="020B0604020202020204" pitchFamily="34" charset="0"/>
              </a:rPr>
              <a:t>Dean’s Board of Advisor Meetings (October 2021 and April 2022)</a:t>
            </a:r>
          </a:p>
          <a:p>
            <a:pPr marL="1257300" lvl="2" indent="-342900" algn="l">
              <a:buFont typeface="Wingdings" panose="05000000000000000000" pitchFamily="2" charset="2"/>
              <a:buChar char="ü"/>
            </a:pPr>
            <a:r>
              <a:rPr lang="en-US" sz="2200" dirty="0">
                <a:solidFill>
                  <a:prstClr val="black"/>
                </a:solidFill>
                <a:latin typeface="Arial" panose="020B0604020202020204" pitchFamily="34" charset="0"/>
                <a:cs typeface="Arial" panose="020B0604020202020204" pitchFamily="34" charset="0"/>
              </a:rPr>
              <a:t>Classes without Quizzes (April 2022)</a:t>
            </a:r>
          </a:p>
          <a:p>
            <a:pPr marL="1257300" lvl="2" indent="-342900" algn="l">
              <a:buFont typeface="Wingdings" panose="05000000000000000000" pitchFamily="2" charset="2"/>
              <a:buChar char="§"/>
            </a:pPr>
            <a:endParaRPr lang="en-US" sz="2400" dirty="0">
              <a:solidFill>
                <a:prstClr val="black"/>
              </a:solidFill>
              <a:latin typeface="Arial" panose="020B0604020202020204" pitchFamily="34" charset="0"/>
              <a:cs typeface="Arial" panose="020B0604020202020204" pitchFamily="34" charset="0"/>
            </a:endParaRPr>
          </a:p>
          <a:p>
            <a:pPr marL="1428750" lvl="2" indent="-514350" algn="l">
              <a:buFont typeface="+mj-lt"/>
              <a:buAutoNum type="arabicPeriod"/>
            </a:pPr>
            <a:endParaRPr lang="en-US" sz="2600" dirty="0">
              <a:latin typeface="Arial" panose="020B0604020202020204" pitchFamily="34" charset="0"/>
              <a:cs typeface="Arial" panose="020B0604020202020204" pitchFamily="34" charset="0"/>
            </a:endParaRPr>
          </a:p>
          <a:p>
            <a:pPr lvl="1" algn="l"/>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67385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59704" y="889906"/>
            <a:ext cx="10872592" cy="1485221"/>
          </a:xfrm>
          <a:solidFill>
            <a:srgbClr val="18453B"/>
          </a:solidFill>
        </p:spPr>
        <p:txBody>
          <a:bodyPr anchor="ctr">
            <a:normAutofit/>
          </a:bodyPr>
          <a:lstStyle/>
          <a:p>
            <a:r>
              <a:rPr lang="en-US" sz="4000" b="1" dirty="0">
                <a:solidFill>
                  <a:schemeClr val="bg1"/>
                </a:solidFill>
                <a:latin typeface="Arial" panose="020B0604020202020204" pitchFamily="34" charset="0"/>
                <a:ea typeface="ＭＳ Ｐゴシック" charset="-128"/>
                <a:cs typeface="Arial" panose="020B0604020202020204" pitchFamily="34" charset="0"/>
              </a:rPr>
              <a:t>NatSci Undergraduate Teaching Award</a:t>
            </a:r>
            <a:br>
              <a:rPr lang="en-US" sz="4000" b="1" dirty="0">
                <a:solidFill>
                  <a:schemeClr val="bg1"/>
                </a:solidFill>
                <a:latin typeface="Arial" panose="020B0604020202020204" pitchFamily="34" charset="0"/>
                <a:ea typeface="ＭＳ Ｐゴシック" charset="-128"/>
                <a:cs typeface="Arial" panose="020B0604020202020204" pitchFamily="34" charset="0"/>
              </a:rPr>
            </a:br>
            <a:r>
              <a:rPr lang="en-US" sz="4000" b="1" dirty="0">
                <a:solidFill>
                  <a:schemeClr val="bg1"/>
                </a:solidFill>
                <a:latin typeface="Arial" panose="020B0604020202020204" pitchFamily="34" charset="0"/>
                <a:ea typeface="ＭＳ Ｐゴシック" charset="-128"/>
                <a:cs typeface="Arial" panose="020B0604020202020204" pitchFamily="34" charset="0"/>
              </a:rPr>
              <a:t>2022-2023</a:t>
            </a:r>
            <a:endParaRPr lang="en-US" dirty="0">
              <a:solidFill>
                <a:schemeClr val="bg1"/>
              </a:solidFill>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1575996" y="2589619"/>
            <a:ext cx="9040008" cy="2119257"/>
          </a:xfrm>
          <a:solidFill>
            <a:schemeClr val="bg1"/>
          </a:solidFill>
        </p:spPr>
        <p:txBody>
          <a:bodyPr>
            <a:normAutofit/>
          </a:bodyPr>
          <a:lstStyle/>
          <a:p>
            <a:endParaRPr lang="en-US" sz="900" b="1"/>
          </a:p>
          <a:p>
            <a:pPr algn="l"/>
            <a:r>
              <a:rPr lang="en-US" sz="3000">
                <a:effectLst/>
                <a:ea typeface="Calibri" panose="020F0502020204030204" pitchFamily="34" charset="0"/>
              </a:rPr>
              <a:t>These awards go to faculty members who have demonstrated outstanding contributions to, and </a:t>
            </a:r>
            <a:r>
              <a:rPr lang="en-US" sz="3000">
                <a:solidFill>
                  <a:srgbClr val="333333"/>
                </a:solidFill>
                <a:effectLst/>
                <a:ea typeface="Calibri" panose="020F0502020204030204" pitchFamily="34" charset="0"/>
              </a:rPr>
              <a:t>continuing involvement in, creative and engaging ways to foster student learning and instruction. </a:t>
            </a:r>
            <a:endParaRPr lang="en-US" sz="3000"/>
          </a:p>
        </p:txBody>
      </p:sp>
    </p:spTree>
    <p:extLst>
      <p:ext uri="{BB962C8B-B14F-4D97-AF65-F5344CB8AC3E}">
        <p14:creationId xmlns:p14="http://schemas.microsoft.com/office/powerpoint/2010/main" val="7236525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927133" y="282103"/>
            <a:ext cx="6274590" cy="2372421"/>
          </a:xfrm>
          <a:noFill/>
        </p:spPr>
        <p:txBody>
          <a:bodyPr>
            <a:normAutofit/>
          </a:bodyPr>
          <a:lstStyle/>
          <a:p>
            <a:pPr algn="l"/>
            <a:r>
              <a:rPr lang="en-US" sz="3600" b="1" dirty="0">
                <a:solidFill>
                  <a:srgbClr val="18453B"/>
                </a:solidFill>
                <a:latin typeface="Arial" panose="020B0604020202020204" pitchFamily="34" charset="0"/>
                <a:ea typeface="ＭＳ Ｐゴシック" charset="-128"/>
                <a:cs typeface="Arial" panose="020B0604020202020204" pitchFamily="34" charset="0"/>
              </a:rPr>
              <a:t>NatSci </a:t>
            </a:r>
            <a:r>
              <a:rPr lang="en-US" sz="3600" dirty="0">
                <a:solidFill>
                  <a:srgbClr val="18453B"/>
                </a:solidFill>
                <a:ea typeface="ＭＳ Ｐゴシック" charset="-128"/>
              </a:rPr>
              <a:t>Undergraduate Teaching Award </a:t>
            </a:r>
            <a:br>
              <a:rPr lang="en-US" sz="3600" dirty="0">
                <a:solidFill>
                  <a:srgbClr val="18453B"/>
                </a:solidFill>
                <a:ea typeface="ＭＳ Ｐゴシック" charset="-128"/>
              </a:rPr>
            </a:br>
            <a:br>
              <a:rPr lang="en-US" sz="3600" dirty="0">
                <a:solidFill>
                  <a:srgbClr val="18453B"/>
                </a:solidFill>
                <a:ea typeface="ＭＳ Ｐゴシック" charset="-128"/>
              </a:rPr>
            </a:br>
            <a:r>
              <a:rPr lang="en-US" sz="3600" b="1" dirty="0">
                <a:solidFill>
                  <a:srgbClr val="18453B"/>
                </a:solidFill>
                <a:latin typeface="Arial" panose="020B0604020202020204" pitchFamily="34" charset="0"/>
                <a:ea typeface="ＭＳ Ｐゴシック" charset="-128"/>
                <a:cs typeface="Arial" panose="020B0604020202020204" pitchFamily="34" charset="0"/>
              </a:rPr>
              <a:t>2022-2023</a:t>
            </a:r>
            <a:endParaRPr lang="en-US" sz="3600" dirty="0">
              <a:solidFill>
                <a:srgbClr val="18453B"/>
              </a:solidFill>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4431801" y="3996666"/>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a:solidFill>
                  <a:prstClr val="black"/>
                </a:solidFill>
                <a:latin typeface="Arial" panose="020B0604020202020204" pitchFamily="34" charset="0"/>
                <a:ea typeface="ＭＳ Ｐゴシック" charset="-128"/>
                <a:cs typeface="Arial" panose="020B0604020202020204" pitchFamily="34" charset="0"/>
              </a:rPr>
              <a:t>Kevin </a:t>
            </a:r>
            <a:r>
              <a:rPr lang="en-US" sz="3300" b="1" dirty="0" err="1">
                <a:solidFill>
                  <a:prstClr val="black"/>
                </a:solidFill>
                <a:latin typeface="Arial" panose="020B0604020202020204" pitchFamily="34" charset="0"/>
                <a:ea typeface="ＭＳ Ｐゴシック" charset="-128"/>
                <a:cs typeface="Arial" panose="020B0604020202020204" pitchFamily="34" charset="0"/>
              </a:rPr>
              <a:t>Haudek</a:t>
            </a:r>
            <a:endParaRPr lang="en-US" sz="3300" b="1" dirty="0">
              <a:solidFill>
                <a:prstClr val="black"/>
              </a:solidFill>
              <a:latin typeface="Arial" panose="020B0604020202020204" pitchFamily="34" charset="0"/>
              <a:ea typeface="ＭＳ Ｐゴシック" charset="-128"/>
              <a:cs typeface="Arial" panose="020B0604020202020204" pitchFamily="34" charset="0"/>
            </a:endParaRP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Biochemistry &amp; Molecular Biology</a:t>
            </a:r>
            <a:endParaRPr lang="en-US" sz="3300" dirty="0">
              <a:latin typeface="Arial" panose="020B0604020202020204" pitchFamily="34" charset="0"/>
              <a:ea typeface="ＭＳ Ｐゴシック" charset="-128"/>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sp>
        <p:nvSpPr>
          <p:cNvPr id="2" name="Rectangle 1">
            <a:extLst>
              <a:ext uri="{FF2B5EF4-FFF2-40B4-BE49-F238E27FC236}">
                <a16:creationId xmlns:a16="http://schemas.microsoft.com/office/drawing/2014/main" id="{FD82DB4F-D398-9484-CE37-A0807674BB18}"/>
              </a:ext>
            </a:extLst>
          </p:cNvPr>
          <p:cNvSpPr/>
          <p:nvPr/>
        </p:nvSpPr>
        <p:spPr>
          <a:xfrm>
            <a:off x="0" y="0"/>
            <a:ext cx="4637988" cy="6858000"/>
          </a:xfrm>
          <a:prstGeom prst="rect">
            <a:avLst/>
          </a:prstGeom>
          <a:solidFill>
            <a:srgbClr val="18453B"/>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548555"/>
              </a:solidFill>
            </a:endParaRPr>
          </a:p>
        </p:txBody>
      </p:sp>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750991" y="947680"/>
            <a:ext cx="3136006" cy="4620827"/>
          </a:xfrm>
          <a:prstGeom prst="rect">
            <a:avLst/>
          </a:prstGeom>
        </p:spPr>
      </p:pic>
    </p:spTree>
    <p:extLst>
      <p:ext uri="{BB962C8B-B14F-4D97-AF65-F5344CB8AC3E}">
        <p14:creationId xmlns:p14="http://schemas.microsoft.com/office/powerpoint/2010/main" val="19814706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927133" y="282103"/>
            <a:ext cx="6274590" cy="2372421"/>
          </a:xfrm>
          <a:noFill/>
        </p:spPr>
        <p:txBody>
          <a:bodyPr>
            <a:normAutofit/>
          </a:bodyPr>
          <a:lstStyle/>
          <a:p>
            <a:pPr algn="l"/>
            <a:r>
              <a:rPr lang="en-US" sz="3600" b="1" dirty="0">
                <a:solidFill>
                  <a:srgbClr val="18453B"/>
                </a:solidFill>
                <a:latin typeface="Arial" panose="020B0604020202020204" pitchFamily="34" charset="0"/>
                <a:ea typeface="ＭＳ Ｐゴシック" charset="-128"/>
                <a:cs typeface="Arial" panose="020B0604020202020204" pitchFamily="34" charset="0"/>
              </a:rPr>
              <a:t>NatSci </a:t>
            </a:r>
            <a:r>
              <a:rPr lang="en-US" sz="3600" dirty="0">
                <a:solidFill>
                  <a:srgbClr val="18453B"/>
                </a:solidFill>
                <a:ea typeface="ＭＳ Ｐゴシック" charset="-128"/>
              </a:rPr>
              <a:t>Undergraduate Teaching Award </a:t>
            </a:r>
            <a:br>
              <a:rPr lang="en-US" sz="3600" dirty="0">
                <a:solidFill>
                  <a:srgbClr val="18453B"/>
                </a:solidFill>
                <a:ea typeface="ＭＳ Ｐゴシック" charset="-128"/>
              </a:rPr>
            </a:br>
            <a:br>
              <a:rPr lang="en-US" sz="3600" dirty="0">
                <a:solidFill>
                  <a:srgbClr val="18453B"/>
                </a:solidFill>
                <a:ea typeface="ＭＳ Ｐゴシック" charset="-128"/>
              </a:rPr>
            </a:br>
            <a:r>
              <a:rPr lang="en-US" sz="3600" b="1" dirty="0">
                <a:solidFill>
                  <a:srgbClr val="18453B"/>
                </a:solidFill>
                <a:latin typeface="Arial" panose="020B0604020202020204" pitchFamily="34" charset="0"/>
                <a:ea typeface="ＭＳ Ｐゴシック" charset="-128"/>
                <a:cs typeface="Arial" panose="020B0604020202020204" pitchFamily="34" charset="0"/>
              </a:rPr>
              <a:t>2022-2023</a:t>
            </a:r>
            <a:endParaRPr lang="en-US" sz="3600" dirty="0">
              <a:solidFill>
                <a:srgbClr val="18453B"/>
              </a:solidFill>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4431801" y="3996666"/>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a:solidFill>
                  <a:prstClr val="black"/>
                </a:solidFill>
                <a:latin typeface="Arial" panose="020B0604020202020204" pitchFamily="34" charset="0"/>
                <a:ea typeface="ＭＳ Ｐゴシック" charset="-128"/>
                <a:cs typeface="Arial" panose="020B0604020202020204" pitchFamily="34" charset="0"/>
              </a:rPr>
              <a:t>Jaideep Singh</a:t>
            </a: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Physics &amp; Astronomy/FRIB</a:t>
            </a:r>
            <a:endParaRPr lang="en-US" sz="3300" dirty="0">
              <a:latin typeface="Arial" panose="020B0604020202020204" pitchFamily="34" charset="0"/>
              <a:ea typeface="ＭＳ Ｐゴシック" charset="-128"/>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4666268" cy="6875630"/>
          </a:xfrm>
          <a:prstGeom prst="rect">
            <a:avLst/>
          </a:prstGeom>
        </p:spPr>
      </p:pic>
    </p:spTree>
    <p:extLst>
      <p:ext uri="{BB962C8B-B14F-4D97-AF65-F5344CB8AC3E}">
        <p14:creationId xmlns:p14="http://schemas.microsoft.com/office/powerpoint/2010/main" val="118631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59704" y="815987"/>
            <a:ext cx="10872592" cy="1485221"/>
          </a:xfrm>
          <a:solidFill>
            <a:srgbClr val="18453B"/>
          </a:solidFill>
        </p:spPr>
        <p:txBody>
          <a:bodyPr anchor="ctr">
            <a:normAutofit/>
          </a:bodyPr>
          <a:lstStyle/>
          <a:p>
            <a:r>
              <a:rPr lang="en-US" sz="4000" b="1" dirty="0">
                <a:solidFill>
                  <a:schemeClr val="bg1"/>
                </a:solidFill>
                <a:latin typeface="Arial" panose="020B0604020202020204" pitchFamily="34" charset="0"/>
                <a:ea typeface="ＭＳ Ｐゴシック" charset="-128"/>
                <a:cs typeface="Arial" panose="020B0604020202020204" pitchFamily="34" charset="0"/>
              </a:rPr>
              <a:t>NatSci Junior Faculty Mentoring Award</a:t>
            </a:r>
            <a:br>
              <a:rPr lang="en-US" sz="4000" b="1" dirty="0">
                <a:solidFill>
                  <a:schemeClr val="bg1"/>
                </a:solidFill>
                <a:latin typeface="Arial" panose="020B0604020202020204" pitchFamily="34" charset="0"/>
                <a:ea typeface="ＭＳ Ｐゴシック" charset="-128"/>
                <a:cs typeface="Arial" panose="020B0604020202020204" pitchFamily="34" charset="0"/>
              </a:rPr>
            </a:br>
            <a:r>
              <a:rPr lang="en-US" sz="4000" b="1" dirty="0">
                <a:solidFill>
                  <a:schemeClr val="bg1"/>
                </a:solidFill>
                <a:latin typeface="Arial" panose="020B0604020202020204" pitchFamily="34" charset="0"/>
                <a:ea typeface="ＭＳ Ｐゴシック" charset="-128"/>
                <a:cs typeface="Arial" panose="020B0604020202020204" pitchFamily="34" charset="0"/>
              </a:rPr>
              <a:t>2022-2023</a:t>
            </a:r>
            <a:endParaRPr lang="en-US" dirty="0">
              <a:solidFill>
                <a:schemeClr val="bg1"/>
              </a:solidFill>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1652259" y="2870964"/>
            <a:ext cx="9585063" cy="2169010"/>
          </a:xfrm>
          <a:solidFill>
            <a:schemeClr val="bg1"/>
          </a:solidFill>
        </p:spPr>
        <p:txBody>
          <a:bodyPr>
            <a:normAutofit/>
          </a:bodyPr>
          <a:lstStyle/>
          <a:p>
            <a:endParaRPr lang="en-US" sz="900" b="1"/>
          </a:p>
          <a:p>
            <a:pPr algn="l"/>
            <a:r>
              <a:rPr lang="en-US" sz="3000">
                <a:solidFill>
                  <a:srgbClr val="333333"/>
                </a:solidFill>
                <a:effectLst/>
                <a:ea typeface="Calibri" panose="020F0502020204030204" pitchFamily="34" charset="0"/>
              </a:rPr>
              <a:t>This award goes to faculty members who have made outstanding contributions to mentoring junior faculty members throughout their academic career. </a:t>
            </a:r>
            <a:endParaRPr lang="en-US" sz="3000"/>
          </a:p>
        </p:txBody>
      </p:sp>
    </p:spTree>
    <p:extLst>
      <p:ext uri="{BB962C8B-B14F-4D97-AF65-F5344CB8AC3E}">
        <p14:creationId xmlns:p14="http://schemas.microsoft.com/office/powerpoint/2010/main" val="12205536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927133" y="282103"/>
            <a:ext cx="6274590" cy="2372421"/>
          </a:xfrm>
          <a:noFill/>
        </p:spPr>
        <p:txBody>
          <a:bodyPr>
            <a:normAutofit/>
          </a:bodyPr>
          <a:lstStyle/>
          <a:p>
            <a:pPr algn="l"/>
            <a:r>
              <a:rPr lang="en-US" sz="3600" b="1" dirty="0">
                <a:solidFill>
                  <a:srgbClr val="18453B"/>
                </a:solidFill>
                <a:latin typeface="Arial" panose="020B0604020202020204" pitchFamily="34" charset="0"/>
                <a:ea typeface="ＭＳ Ｐゴシック" charset="-128"/>
                <a:cs typeface="Arial" panose="020B0604020202020204" pitchFamily="34" charset="0"/>
              </a:rPr>
              <a:t>NatSci </a:t>
            </a:r>
            <a:r>
              <a:rPr lang="en-US" sz="3600" dirty="0">
                <a:solidFill>
                  <a:srgbClr val="18453B"/>
                </a:solidFill>
                <a:ea typeface="ＭＳ Ｐゴシック" charset="-128"/>
              </a:rPr>
              <a:t>Junior Faculty Mentoring Award</a:t>
            </a:r>
            <a:br>
              <a:rPr lang="en-US" sz="3600" dirty="0">
                <a:solidFill>
                  <a:srgbClr val="18453B"/>
                </a:solidFill>
                <a:ea typeface="ＭＳ Ｐゴシック" charset="-128"/>
              </a:rPr>
            </a:br>
            <a:br>
              <a:rPr lang="en-US" sz="3600" dirty="0">
                <a:solidFill>
                  <a:srgbClr val="18453B"/>
                </a:solidFill>
                <a:ea typeface="ＭＳ Ｐゴシック" charset="-128"/>
              </a:rPr>
            </a:br>
            <a:r>
              <a:rPr lang="en-US" sz="3600" b="1" dirty="0">
                <a:solidFill>
                  <a:srgbClr val="18453B"/>
                </a:solidFill>
                <a:latin typeface="Arial" panose="020B0604020202020204" pitchFamily="34" charset="0"/>
                <a:ea typeface="ＭＳ Ｐゴシック" charset="-128"/>
                <a:cs typeface="Arial" panose="020B0604020202020204" pitchFamily="34" charset="0"/>
              </a:rPr>
              <a:t>2022-2023</a:t>
            </a:r>
            <a:endParaRPr lang="en-US" sz="3600" dirty="0">
              <a:solidFill>
                <a:srgbClr val="18453B"/>
              </a:solidFill>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4431801" y="3996666"/>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a:solidFill>
                  <a:prstClr val="black"/>
                </a:solidFill>
                <a:latin typeface="Arial" panose="020B0604020202020204" pitchFamily="34" charset="0"/>
                <a:ea typeface="ＭＳ Ｐゴシック" charset="-128"/>
                <a:cs typeface="Arial" panose="020B0604020202020204" pitchFamily="34" charset="0"/>
              </a:rPr>
              <a:t>Amy Ralston</a:t>
            </a: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Biochemistry &amp; Molecular Biology/Dean’s Office</a:t>
            </a:r>
            <a:endParaRPr lang="en-US" sz="3300" dirty="0">
              <a:latin typeface="Arial" panose="020B0604020202020204" pitchFamily="34" charset="0"/>
              <a:ea typeface="ＭＳ Ｐゴシック" charset="-128"/>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4666268" cy="6875630"/>
          </a:xfrm>
          <a:prstGeom prst="rect">
            <a:avLst/>
          </a:prstGeom>
        </p:spPr>
      </p:pic>
    </p:spTree>
    <p:extLst>
      <p:ext uri="{BB962C8B-B14F-4D97-AF65-F5344CB8AC3E}">
        <p14:creationId xmlns:p14="http://schemas.microsoft.com/office/powerpoint/2010/main" val="9013717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59704" y="844132"/>
            <a:ext cx="10872592" cy="1485221"/>
          </a:xfrm>
          <a:solidFill>
            <a:srgbClr val="18453B"/>
          </a:solidFill>
        </p:spPr>
        <p:txBody>
          <a:bodyPr anchor="ctr">
            <a:normAutofit/>
          </a:bodyPr>
          <a:lstStyle/>
          <a:p>
            <a:r>
              <a:rPr lang="en-US" sz="4000" b="1" dirty="0">
                <a:solidFill>
                  <a:schemeClr val="bg1"/>
                </a:solidFill>
                <a:latin typeface="Arial" panose="020B0604020202020204" pitchFamily="34" charset="0"/>
                <a:ea typeface="ＭＳ Ｐゴシック" charset="-128"/>
                <a:cs typeface="Arial" panose="020B0604020202020204" pitchFamily="34" charset="0"/>
              </a:rPr>
              <a:t>NatSci Postdoctoral Mentoring Award</a:t>
            </a:r>
            <a:br>
              <a:rPr lang="en-US" sz="4000" b="1" dirty="0">
                <a:solidFill>
                  <a:schemeClr val="bg1"/>
                </a:solidFill>
                <a:latin typeface="Arial" panose="020B0604020202020204" pitchFamily="34" charset="0"/>
                <a:ea typeface="ＭＳ Ｐゴシック" charset="-128"/>
                <a:cs typeface="Arial" panose="020B0604020202020204" pitchFamily="34" charset="0"/>
              </a:rPr>
            </a:br>
            <a:r>
              <a:rPr lang="en-US" sz="4000" b="1" dirty="0">
                <a:solidFill>
                  <a:schemeClr val="bg1"/>
                </a:solidFill>
                <a:latin typeface="Arial" panose="020B0604020202020204" pitchFamily="34" charset="0"/>
                <a:ea typeface="ＭＳ Ｐゴシック" charset="-128"/>
                <a:cs typeface="Arial" panose="020B0604020202020204" pitchFamily="34" charset="0"/>
              </a:rPr>
              <a:t>2022-2023</a:t>
            </a:r>
            <a:endParaRPr lang="en-US" dirty="0">
              <a:solidFill>
                <a:schemeClr val="bg1"/>
              </a:solidFill>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1524001" y="2621893"/>
            <a:ext cx="9144000" cy="2205317"/>
          </a:xfrm>
          <a:solidFill>
            <a:schemeClr val="bg1"/>
          </a:solidFill>
        </p:spPr>
        <p:txBody>
          <a:bodyPr>
            <a:normAutofit/>
          </a:bodyPr>
          <a:lstStyle/>
          <a:p>
            <a:endParaRPr lang="en-US" sz="900" b="1"/>
          </a:p>
          <a:p>
            <a:pPr algn="l"/>
            <a:r>
              <a:rPr lang="en-US" sz="3000">
                <a:solidFill>
                  <a:srgbClr val="333333"/>
                </a:solidFill>
                <a:effectLst/>
                <a:ea typeface="Calibri" panose="020F0502020204030204" pitchFamily="34" charset="0"/>
              </a:rPr>
              <a:t>This award goes to faculty members who have made outstanding contributions to the effective mentoring of postdoctoral researchers in both professional development and holistic balance.</a:t>
            </a:r>
            <a:r>
              <a:rPr lang="en-US" sz="2800">
                <a:solidFill>
                  <a:srgbClr val="333333"/>
                </a:solidFill>
                <a:effectLst/>
                <a:ea typeface="Calibri" panose="020F0502020204030204" pitchFamily="34" charset="0"/>
              </a:rPr>
              <a:t> </a:t>
            </a:r>
            <a:endParaRPr lang="en-US" sz="2800"/>
          </a:p>
        </p:txBody>
      </p:sp>
    </p:spTree>
    <p:extLst>
      <p:ext uri="{BB962C8B-B14F-4D97-AF65-F5344CB8AC3E}">
        <p14:creationId xmlns:p14="http://schemas.microsoft.com/office/powerpoint/2010/main" val="587133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927133" y="282103"/>
            <a:ext cx="6274590" cy="2372421"/>
          </a:xfrm>
          <a:noFill/>
        </p:spPr>
        <p:txBody>
          <a:bodyPr>
            <a:normAutofit/>
          </a:bodyPr>
          <a:lstStyle/>
          <a:p>
            <a:pPr algn="l"/>
            <a:r>
              <a:rPr lang="en-US" sz="3600" b="1" dirty="0">
                <a:solidFill>
                  <a:srgbClr val="18453B"/>
                </a:solidFill>
                <a:latin typeface="Arial" panose="020B0604020202020204" pitchFamily="34" charset="0"/>
                <a:ea typeface="ＭＳ Ｐゴシック" charset="-128"/>
                <a:cs typeface="Arial" panose="020B0604020202020204" pitchFamily="34" charset="0"/>
              </a:rPr>
              <a:t>NatSci </a:t>
            </a:r>
            <a:r>
              <a:rPr lang="en-US" sz="3600" dirty="0">
                <a:solidFill>
                  <a:srgbClr val="18453B"/>
                </a:solidFill>
                <a:ea typeface="ＭＳ Ｐゴシック" charset="-128"/>
              </a:rPr>
              <a:t>Postdoctoral Mentoring Award</a:t>
            </a:r>
            <a:br>
              <a:rPr lang="en-US" sz="3600" dirty="0">
                <a:solidFill>
                  <a:srgbClr val="18453B"/>
                </a:solidFill>
                <a:ea typeface="ＭＳ Ｐゴシック" charset="-128"/>
              </a:rPr>
            </a:br>
            <a:br>
              <a:rPr lang="en-US" sz="3600" dirty="0">
                <a:solidFill>
                  <a:srgbClr val="18453B"/>
                </a:solidFill>
                <a:ea typeface="ＭＳ Ｐゴシック" charset="-128"/>
              </a:rPr>
            </a:br>
            <a:r>
              <a:rPr lang="en-US" sz="3600" b="1" dirty="0">
                <a:solidFill>
                  <a:srgbClr val="18453B"/>
                </a:solidFill>
                <a:latin typeface="Arial" panose="020B0604020202020204" pitchFamily="34" charset="0"/>
                <a:ea typeface="ＭＳ Ｐゴシック" charset="-128"/>
                <a:cs typeface="Arial" panose="020B0604020202020204" pitchFamily="34" charset="0"/>
              </a:rPr>
              <a:t>2022-2023</a:t>
            </a:r>
            <a:endParaRPr lang="en-US" sz="3600" dirty="0">
              <a:solidFill>
                <a:srgbClr val="18453B"/>
              </a:solidFill>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4431801" y="3996666"/>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a:solidFill>
                  <a:prstClr val="black"/>
                </a:solidFill>
                <a:latin typeface="Arial" panose="020B0604020202020204" pitchFamily="34" charset="0"/>
                <a:ea typeface="ＭＳ Ｐゴシック" charset="-128"/>
                <a:cs typeface="Arial" panose="020B0604020202020204" pitchFamily="34" charset="0"/>
              </a:rPr>
              <a:t>Diane Ebert-May</a:t>
            </a: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Plant Biology</a:t>
            </a:r>
            <a:endParaRPr lang="en-US" sz="3300" dirty="0">
              <a:latin typeface="Arial" panose="020B0604020202020204" pitchFamily="34" charset="0"/>
              <a:ea typeface="ＭＳ Ｐゴシック" charset="-128"/>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4650658" cy="6858001"/>
          </a:xfrm>
          <a:prstGeom prst="rect">
            <a:avLst/>
          </a:prstGeom>
        </p:spPr>
      </p:pic>
    </p:spTree>
    <p:extLst>
      <p:ext uri="{BB962C8B-B14F-4D97-AF65-F5344CB8AC3E}">
        <p14:creationId xmlns:p14="http://schemas.microsoft.com/office/powerpoint/2010/main" val="6075405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59704" y="814524"/>
            <a:ext cx="10872592" cy="1627018"/>
          </a:xfrm>
          <a:solidFill>
            <a:srgbClr val="18453B"/>
          </a:solidFill>
        </p:spPr>
        <p:txBody>
          <a:bodyPr anchor="ctr">
            <a:normAutofit/>
          </a:bodyPr>
          <a:lstStyle/>
          <a:p>
            <a:r>
              <a:rPr lang="en-US" sz="4000" b="1" dirty="0">
                <a:solidFill>
                  <a:schemeClr val="bg1"/>
                </a:solidFill>
                <a:latin typeface="Arial" panose="020B0604020202020204" pitchFamily="34" charset="0"/>
                <a:ea typeface="ＭＳ Ｐゴシック" charset="-128"/>
                <a:cs typeface="Arial" panose="020B0604020202020204" pitchFamily="34" charset="0"/>
              </a:rPr>
              <a:t>NatSci Distinguished Academic </a:t>
            </a:r>
            <a:br>
              <a:rPr lang="en-US" sz="4000" b="1" dirty="0">
                <a:solidFill>
                  <a:schemeClr val="bg1"/>
                </a:solidFill>
                <a:latin typeface="Arial" panose="020B0604020202020204" pitchFamily="34" charset="0"/>
                <a:ea typeface="ＭＳ Ｐゴシック" charset="-128"/>
                <a:cs typeface="Arial" panose="020B0604020202020204" pitchFamily="34" charset="0"/>
              </a:rPr>
            </a:br>
            <a:r>
              <a:rPr lang="en-US" sz="4000" b="1" dirty="0">
                <a:solidFill>
                  <a:schemeClr val="bg1"/>
                </a:solidFill>
                <a:latin typeface="Arial" panose="020B0604020202020204" pitchFamily="34" charset="0"/>
                <a:ea typeface="ＭＳ Ｐゴシック" charset="-128"/>
                <a:cs typeface="Arial" panose="020B0604020202020204" pitchFamily="34" charset="0"/>
              </a:rPr>
              <a:t>Staff Award 2022-2023</a:t>
            </a:r>
            <a:endParaRPr lang="en-US" sz="4000" dirty="0">
              <a:solidFill>
                <a:schemeClr val="bg1"/>
              </a:solidFill>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1524001" y="2770440"/>
            <a:ext cx="9144000" cy="1939451"/>
          </a:xfrm>
          <a:solidFill>
            <a:schemeClr val="bg1"/>
          </a:solidFill>
        </p:spPr>
        <p:txBody>
          <a:bodyPr>
            <a:normAutofit/>
          </a:bodyPr>
          <a:lstStyle/>
          <a:p>
            <a:endParaRPr lang="en-US" sz="900" b="1"/>
          </a:p>
          <a:p>
            <a:pPr algn="l"/>
            <a:r>
              <a:rPr lang="en-US" sz="3000">
                <a:effectLst/>
                <a:ea typeface="Calibri" panose="020F0502020204030204" pitchFamily="34" charset="0"/>
              </a:rPr>
              <a:t>This award goes to academic staff members for outstanding contributions to improving the success of students in the college.</a:t>
            </a:r>
            <a:endParaRPr lang="en-US" sz="3000"/>
          </a:p>
        </p:txBody>
      </p:sp>
    </p:spTree>
    <p:extLst>
      <p:ext uri="{BB962C8B-B14F-4D97-AF65-F5344CB8AC3E}">
        <p14:creationId xmlns:p14="http://schemas.microsoft.com/office/powerpoint/2010/main" val="32302464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927133" y="282103"/>
            <a:ext cx="6274590" cy="2372421"/>
          </a:xfrm>
          <a:noFill/>
        </p:spPr>
        <p:txBody>
          <a:bodyPr>
            <a:normAutofit/>
          </a:bodyPr>
          <a:lstStyle/>
          <a:p>
            <a:pPr algn="l"/>
            <a:r>
              <a:rPr lang="en-US" sz="3600" b="1" dirty="0">
                <a:solidFill>
                  <a:srgbClr val="18453B"/>
                </a:solidFill>
                <a:latin typeface="Arial" panose="020B0604020202020204" pitchFamily="34" charset="0"/>
                <a:ea typeface="ＭＳ Ｐゴシック" charset="-128"/>
                <a:cs typeface="Arial" panose="020B0604020202020204" pitchFamily="34" charset="0"/>
              </a:rPr>
              <a:t>NatSci </a:t>
            </a:r>
            <a:r>
              <a:rPr lang="en-US" sz="3600" dirty="0">
                <a:solidFill>
                  <a:srgbClr val="18453B"/>
                </a:solidFill>
                <a:ea typeface="ＭＳ Ｐゴシック" charset="-128"/>
              </a:rPr>
              <a:t>Distinguished Academic Staff Award</a:t>
            </a:r>
            <a:br>
              <a:rPr lang="en-US" sz="3600" dirty="0">
                <a:solidFill>
                  <a:srgbClr val="18453B"/>
                </a:solidFill>
                <a:ea typeface="ＭＳ Ｐゴシック" charset="-128"/>
              </a:rPr>
            </a:br>
            <a:br>
              <a:rPr lang="en-US" sz="3600" dirty="0">
                <a:solidFill>
                  <a:srgbClr val="18453B"/>
                </a:solidFill>
                <a:ea typeface="ＭＳ Ｐゴシック" charset="-128"/>
              </a:rPr>
            </a:br>
            <a:r>
              <a:rPr lang="en-US" sz="3600" b="1" dirty="0">
                <a:solidFill>
                  <a:srgbClr val="18453B"/>
                </a:solidFill>
                <a:latin typeface="Arial" panose="020B0604020202020204" pitchFamily="34" charset="0"/>
                <a:ea typeface="ＭＳ Ｐゴシック" charset="-128"/>
                <a:cs typeface="Arial" panose="020B0604020202020204" pitchFamily="34" charset="0"/>
              </a:rPr>
              <a:t>2022-2023</a:t>
            </a:r>
            <a:endParaRPr lang="en-US" sz="3600" dirty="0">
              <a:solidFill>
                <a:srgbClr val="18453B"/>
              </a:solidFill>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4431801" y="3996666"/>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a:solidFill>
                  <a:prstClr val="black"/>
                </a:solidFill>
                <a:latin typeface="Arial" panose="020B0604020202020204" pitchFamily="34" charset="0"/>
                <a:ea typeface="ＭＳ Ｐゴシック" charset="-128"/>
                <a:cs typeface="Arial" panose="020B0604020202020204" pitchFamily="34" charset="0"/>
              </a:rPr>
              <a:t>Kathryn Severin</a:t>
            </a: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Chemistry</a:t>
            </a:r>
            <a:endParaRPr lang="en-US" sz="3300" dirty="0">
              <a:latin typeface="Arial" panose="020B0604020202020204" pitchFamily="34" charset="0"/>
              <a:ea typeface="ＭＳ Ｐゴシック" charset="-128"/>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4666268" cy="6875630"/>
          </a:xfrm>
          <a:prstGeom prst="rect">
            <a:avLst/>
          </a:prstGeom>
        </p:spPr>
      </p:pic>
    </p:spTree>
    <p:extLst>
      <p:ext uri="{BB962C8B-B14F-4D97-AF65-F5344CB8AC3E}">
        <p14:creationId xmlns:p14="http://schemas.microsoft.com/office/powerpoint/2010/main" val="11154979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59704" y="890173"/>
            <a:ext cx="10872592" cy="1483376"/>
          </a:xfrm>
          <a:solidFill>
            <a:srgbClr val="18453B"/>
          </a:solidFill>
        </p:spPr>
        <p:txBody>
          <a:bodyPr anchor="ctr">
            <a:normAutofit/>
          </a:bodyPr>
          <a:lstStyle/>
          <a:p>
            <a:r>
              <a:rPr lang="en-US" sz="4000" b="1" dirty="0">
                <a:solidFill>
                  <a:schemeClr val="bg1"/>
                </a:solidFill>
                <a:latin typeface="Arial" panose="020B0604020202020204" pitchFamily="34" charset="0"/>
                <a:ea typeface="ＭＳ Ｐゴシック" charset="-128"/>
                <a:cs typeface="Arial" panose="020B0604020202020204" pitchFamily="34" charset="0"/>
              </a:rPr>
              <a:t>Undergraduate Academic Advisor </a:t>
            </a:r>
            <a:br>
              <a:rPr lang="en-US" sz="4000" b="1" dirty="0">
                <a:solidFill>
                  <a:schemeClr val="bg1"/>
                </a:solidFill>
                <a:latin typeface="Arial" panose="020B0604020202020204" pitchFamily="34" charset="0"/>
                <a:ea typeface="ＭＳ Ｐゴシック" charset="-128"/>
                <a:cs typeface="Arial" panose="020B0604020202020204" pitchFamily="34" charset="0"/>
              </a:rPr>
            </a:br>
            <a:r>
              <a:rPr lang="en-US" sz="4000" b="1" dirty="0">
                <a:solidFill>
                  <a:schemeClr val="bg1"/>
                </a:solidFill>
                <a:latin typeface="Arial" panose="020B0604020202020204" pitchFamily="34" charset="0"/>
                <a:ea typeface="ＭＳ Ｐゴシック" charset="-128"/>
                <a:cs typeface="Arial" panose="020B0604020202020204" pitchFamily="34" charset="0"/>
              </a:rPr>
              <a:t>Award 2022-2023</a:t>
            </a:r>
            <a:endParaRPr lang="en-US" sz="4000" dirty="0">
              <a:solidFill>
                <a:schemeClr val="bg1"/>
              </a:solidFill>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1816231" y="2672818"/>
            <a:ext cx="9144000" cy="1655762"/>
          </a:xfrm>
          <a:solidFill>
            <a:schemeClr val="bg1"/>
          </a:solidFill>
        </p:spPr>
        <p:txBody>
          <a:bodyPr>
            <a:normAutofit/>
          </a:bodyPr>
          <a:lstStyle/>
          <a:p>
            <a:endParaRPr lang="en-US" sz="900" b="1"/>
          </a:p>
          <a:p>
            <a:pPr algn="l"/>
            <a:r>
              <a:rPr lang="en-US" sz="3000">
                <a:effectLst/>
                <a:ea typeface="Calibri" panose="020F0502020204030204" pitchFamily="34" charset="0"/>
              </a:rPr>
              <a:t>This award goes to faculty members or academic staff for their outstanding service as advisors. It is awarded by the NatSci Student Advisory Council. </a:t>
            </a:r>
            <a:endParaRPr lang="en-US" sz="3000"/>
          </a:p>
        </p:txBody>
      </p:sp>
    </p:spTree>
    <p:extLst>
      <p:ext uri="{BB962C8B-B14F-4D97-AF65-F5344CB8AC3E}">
        <p14:creationId xmlns:p14="http://schemas.microsoft.com/office/powerpoint/2010/main" val="2857360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04995" y="896204"/>
            <a:ext cx="10506007" cy="1184743"/>
          </a:xfrm>
          <a:solidFill>
            <a:srgbClr val="18453B"/>
          </a:solidFill>
        </p:spPr>
        <p:txBody>
          <a:bodyPr anchor="ctr">
            <a:normAutofit/>
          </a:bodyPr>
          <a:lstStyle/>
          <a:p>
            <a:r>
              <a:rPr lang="en-US" sz="3200" dirty="0">
                <a:solidFill>
                  <a:schemeClr val="bg1"/>
                </a:solidFill>
                <a:latin typeface="Arial" panose="020B0604020202020204" pitchFamily="34" charset="0"/>
                <a:cs typeface="Arial" panose="020B0604020202020204" pitchFamily="34" charset="0"/>
              </a:rPr>
              <a:t>MSU/NatSci Enrollment</a:t>
            </a:r>
            <a:br>
              <a:rPr lang="en-US" sz="3200" dirty="0">
                <a:solidFill>
                  <a:schemeClr val="bg1"/>
                </a:solidFill>
                <a:latin typeface="Arial" panose="020B0604020202020204" pitchFamily="34" charset="0"/>
                <a:cs typeface="Arial" panose="020B0604020202020204" pitchFamily="34" charset="0"/>
              </a:rPr>
            </a:br>
            <a:r>
              <a:rPr lang="en-US" sz="3200" dirty="0">
                <a:solidFill>
                  <a:schemeClr val="bg1"/>
                </a:solidFill>
                <a:latin typeface="Arial" panose="020B0604020202020204" pitchFamily="34" charset="0"/>
                <a:cs typeface="Arial" panose="020B0604020202020204" pitchFamily="34" charset="0"/>
              </a:rPr>
              <a:t>Fall 2022</a:t>
            </a:r>
          </a:p>
        </p:txBody>
      </p:sp>
      <p:sp>
        <p:nvSpPr>
          <p:cNvPr id="5" name="Subtitle 4"/>
          <p:cNvSpPr>
            <a:spLocks noGrp="1"/>
          </p:cNvSpPr>
          <p:nvPr>
            <p:ph type="subTitle" idx="1"/>
          </p:nvPr>
        </p:nvSpPr>
        <p:spPr>
          <a:xfrm>
            <a:off x="905203" y="2150846"/>
            <a:ext cx="10468430" cy="3947126"/>
          </a:xfrm>
          <a:solidFill>
            <a:schemeClr val="bg1"/>
          </a:solidFill>
        </p:spPr>
        <p:txBody>
          <a:bodyPr anchor="t">
            <a:normAutofit/>
          </a:bodyPr>
          <a:lstStyle/>
          <a:p>
            <a:pPr lvl="0" algn="l">
              <a:buSzPct val="97000"/>
            </a:pPr>
            <a:endParaRPr lang="en-US" sz="800" b="1" dirty="0">
              <a:solidFill>
                <a:prstClr val="black"/>
              </a:solidFill>
            </a:endParaRPr>
          </a:p>
          <a:p>
            <a:pPr marL="0" marR="0" lvl="0" indent="0" algn="l" defTabSz="914400" rtl="0" eaLnBrk="1" fontAlgn="auto" latinLnBrk="0" hangingPunct="1">
              <a:lnSpc>
                <a:spcPct val="90000"/>
              </a:lnSpc>
              <a:spcBef>
                <a:spcPts val="1000"/>
              </a:spcBef>
              <a:spcAft>
                <a:spcPts val="0"/>
              </a:spcAft>
              <a:buClrTx/>
              <a:buSzPct val="97000"/>
              <a:buFont typeface="Wingdings" panose="05000000000000000000" pitchFamily="2" charset="2"/>
              <a:buNone/>
              <a:tabLst/>
              <a:defRPr/>
            </a:pPr>
            <a:r>
              <a:rPr lang="en-US" sz="2800" b="1" dirty="0">
                <a:solidFill>
                  <a:prstClr val="black"/>
                </a:solidFill>
              </a:rPr>
              <a:t>	MSU overall </a:t>
            </a:r>
            <a:r>
              <a:rPr lang="en-US" sz="2800" dirty="0">
                <a:solidFill>
                  <a:prstClr val="black"/>
                </a:solidFill>
              </a:rPr>
              <a:t>–</a:t>
            </a:r>
            <a:r>
              <a:rPr lang="en-US" sz="2800" b="1" dirty="0">
                <a:solidFill>
                  <a:prstClr val="black"/>
                </a:solidFill>
              </a:rPr>
              <a:t> 50,023</a:t>
            </a:r>
            <a:r>
              <a:rPr lang="en-US" sz="2800" dirty="0">
                <a:solidFill>
                  <a:prstClr val="black"/>
                </a:solidFill>
              </a:rPr>
              <a:t> students (39,021 undergrad)</a:t>
            </a:r>
            <a:endParaRPr lang="en-US" sz="2800" b="1" dirty="0">
              <a:solidFill>
                <a:prstClr val="black"/>
              </a:solidFill>
            </a:endParaRPr>
          </a:p>
          <a:p>
            <a:pPr lvl="0" algn="l">
              <a:buSzPct val="97000"/>
            </a:pPr>
            <a:r>
              <a:rPr lang="en-US" sz="3800" b="1" dirty="0">
                <a:solidFill>
                  <a:prstClr val="black"/>
                </a:solidFill>
              </a:rPr>
              <a:t>	</a:t>
            </a:r>
            <a:r>
              <a:rPr lang="en-US" sz="2800" b="1" dirty="0">
                <a:solidFill>
                  <a:prstClr val="black"/>
                </a:solidFill>
              </a:rPr>
              <a:t>NatSci Fall 2022 undergraduate majors </a:t>
            </a:r>
            <a:r>
              <a:rPr lang="en-US" sz="2800" dirty="0">
                <a:solidFill>
                  <a:prstClr val="black"/>
                </a:solidFill>
              </a:rPr>
              <a:t>      5,737 </a:t>
            </a:r>
          </a:p>
          <a:p>
            <a:pPr lvl="0" algn="l">
              <a:buSzPct val="97000"/>
            </a:pPr>
            <a:r>
              <a:rPr lang="en-US" sz="2800" dirty="0">
                <a:solidFill>
                  <a:prstClr val="black"/>
                </a:solidFill>
              </a:rPr>
              <a:t>  </a:t>
            </a:r>
            <a:r>
              <a:rPr lang="en-US" sz="2800" b="1" dirty="0">
                <a:solidFill>
                  <a:prstClr val="black"/>
                </a:solidFill>
              </a:rPr>
              <a:t>	NatSci Fall 2022 incoming freshmen</a:t>
            </a:r>
            <a:r>
              <a:rPr lang="en-US" sz="2800" dirty="0">
                <a:solidFill>
                  <a:prstClr val="black"/>
                </a:solidFill>
              </a:rPr>
              <a:t>            1,372</a:t>
            </a:r>
          </a:p>
          <a:p>
            <a:pPr lvl="0" algn="l">
              <a:buSzPct val="97000"/>
            </a:pPr>
            <a:r>
              <a:rPr lang="en-US" sz="2800" dirty="0">
                <a:solidFill>
                  <a:prstClr val="black"/>
                </a:solidFill>
              </a:rPr>
              <a:t>	</a:t>
            </a:r>
            <a:r>
              <a:rPr lang="en-US" sz="2800" b="1" dirty="0">
                <a:solidFill>
                  <a:prstClr val="black"/>
                </a:solidFill>
              </a:rPr>
              <a:t>NatSci Fall 2021 graduate students</a:t>
            </a:r>
            <a:r>
              <a:rPr lang="en-US" sz="2800" dirty="0">
                <a:solidFill>
                  <a:prstClr val="black"/>
                </a:solidFill>
              </a:rPr>
              <a:t>	         1,027</a:t>
            </a:r>
          </a:p>
          <a:p>
            <a:pPr lvl="0" algn="l">
              <a:buSzPct val="97000"/>
            </a:pPr>
            <a:r>
              <a:rPr lang="en-US" sz="3300" dirty="0">
                <a:solidFill>
                  <a:prstClr val="black"/>
                </a:solidFill>
              </a:rPr>
              <a:t> </a:t>
            </a:r>
            <a:r>
              <a:rPr lang="en-US" sz="38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(889 Ph.D. students, 138 M.S. students)</a:t>
            </a:r>
          </a:p>
        </p:txBody>
      </p:sp>
    </p:spTree>
    <p:extLst>
      <p:ext uri="{BB962C8B-B14F-4D97-AF65-F5344CB8AC3E}">
        <p14:creationId xmlns:p14="http://schemas.microsoft.com/office/powerpoint/2010/main" val="29070168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927133" y="282103"/>
            <a:ext cx="6274590" cy="2372421"/>
          </a:xfrm>
          <a:noFill/>
        </p:spPr>
        <p:txBody>
          <a:bodyPr>
            <a:normAutofit/>
          </a:bodyPr>
          <a:lstStyle/>
          <a:p>
            <a:pPr algn="l"/>
            <a:r>
              <a:rPr lang="en-US" sz="3600" b="1" dirty="0">
                <a:solidFill>
                  <a:srgbClr val="18453B"/>
                </a:solidFill>
                <a:latin typeface="Arial" panose="020B0604020202020204" pitchFamily="34" charset="0"/>
                <a:ea typeface="ＭＳ Ｐゴシック" charset="-128"/>
                <a:cs typeface="Arial" panose="020B0604020202020204" pitchFamily="34" charset="0"/>
              </a:rPr>
              <a:t>Undergraduate Academic Advisor Award</a:t>
            </a:r>
            <a:br>
              <a:rPr lang="en-US" sz="3600" dirty="0">
                <a:solidFill>
                  <a:srgbClr val="18453B"/>
                </a:solidFill>
                <a:ea typeface="ＭＳ Ｐゴシック" charset="-128"/>
              </a:rPr>
            </a:br>
            <a:br>
              <a:rPr lang="en-US" sz="3600" dirty="0">
                <a:solidFill>
                  <a:srgbClr val="18453B"/>
                </a:solidFill>
                <a:ea typeface="ＭＳ Ｐゴシック" charset="-128"/>
              </a:rPr>
            </a:br>
            <a:r>
              <a:rPr lang="en-US" sz="3600" b="1" dirty="0">
                <a:solidFill>
                  <a:srgbClr val="18453B"/>
                </a:solidFill>
                <a:latin typeface="Arial" panose="020B0604020202020204" pitchFamily="34" charset="0"/>
                <a:ea typeface="ＭＳ Ｐゴシック" charset="-128"/>
                <a:cs typeface="Arial" panose="020B0604020202020204" pitchFamily="34" charset="0"/>
              </a:rPr>
              <a:t>2022-2023</a:t>
            </a:r>
            <a:endParaRPr lang="en-US" sz="3600" dirty="0">
              <a:solidFill>
                <a:srgbClr val="18453B"/>
              </a:solidFill>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4431801" y="3996666"/>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a:solidFill>
                  <a:prstClr val="black"/>
                </a:solidFill>
                <a:latin typeface="Arial" panose="020B0604020202020204" pitchFamily="34" charset="0"/>
                <a:ea typeface="ＭＳ Ｐゴシック" charset="-128"/>
                <a:cs typeface="Arial" panose="020B0604020202020204" pitchFamily="34" charset="0"/>
              </a:rPr>
              <a:t>Sheba Onchiri</a:t>
            </a: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Chemistry</a:t>
            </a:r>
            <a:endParaRPr lang="en-US" sz="3300" dirty="0">
              <a:latin typeface="Arial" panose="020B0604020202020204" pitchFamily="34" charset="0"/>
              <a:ea typeface="ＭＳ Ｐゴシック" charset="-128"/>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pic>
        <p:nvPicPr>
          <p:cNvPr id="4" name="Picture 3" descr="A person wearing glasses">
            <a:extLst>
              <a:ext uri="{FF2B5EF4-FFF2-40B4-BE49-F238E27FC236}">
                <a16:creationId xmlns:a16="http://schemas.microsoft.com/office/drawing/2014/main" id="{A3E22AFE-FD42-7816-FAC8-C08589F252F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1062503" y="1062502"/>
            <a:ext cx="6857999" cy="4732995"/>
          </a:xfrm>
          <a:prstGeom prst="rect">
            <a:avLst/>
          </a:prstGeom>
        </p:spPr>
      </p:pic>
    </p:spTree>
    <p:extLst>
      <p:ext uri="{BB962C8B-B14F-4D97-AF65-F5344CB8AC3E}">
        <p14:creationId xmlns:p14="http://schemas.microsoft.com/office/powerpoint/2010/main" val="16646165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59703" y="883222"/>
            <a:ext cx="10872591" cy="1485221"/>
          </a:xfrm>
          <a:solidFill>
            <a:srgbClr val="18453B"/>
          </a:solidFill>
        </p:spPr>
        <p:txBody>
          <a:bodyPr anchor="ctr">
            <a:normAutofit/>
          </a:bodyPr>
          <a:lstStyle/>
          <a:p>
            <a:r>
              <a:rPr lang="en-US" sz="4000" b="1">
                <a:solidFill>
                  <a:schemeClr val="bg1"/>
                </a:solidFill>
                <a:latin typeface="Arial" panose="020B0604020202020204" pitchFamily="34" charset="0"/>
                <a:ea typeface="ＭＳ Ｐゴシック" charset="-128"/>
                <a:cs typeface="Arial" panose="020B0604020202020204" pitchFamily="34" charset="0"/>
              </a:rPr>
              <a:t>Graduate Academic Advisor Award</a:t>
            </a:r>
            <a:br>
              <a:rPr lang="en-US" sz="4000" b="1">
                <a:solidFill>
                  <a:schemeClr val="bg1"/>
                </a:solidFill>
                <a:latin typeface="Arial" panose="020B0604020202020204" pitchFamily="34" charset="0"/>
                <a:ea typeface="ＭＳ Ｐゴシック" charset="-128"/>
                <a:cs typeface="Arial" panose="020B0604020202020204" pitchFamily="34" charset="0"/>
              </a:rPr>
            </a:br>
            <a:r>
              <a:rPr lang="en-US" sz="4000" b="1">
                <a:solidFill>
                  <a:schemeClr val="bg1"/>
                </a:solidFill>
                <a:latin typeface="Arial" panose="020B0604020202020204" pitchFamily="34" charset="0"/>
                <a:ea typeface="ＭＳ Ｐゴシック" charset="-128"/>
                <a:cs typeface="Arial" panose="020B0604020202020204" pitchFamily="34" charset="0"/>
              </a:rPr>
              <a:t>2021-2022</a:t>
            </a:r>
            <a:endParaRPr lang="en-US" sz="4000">
              <a:solidFill>
                <a:schemeClr val="bg1"/>
              </a:solidFill>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1524000" y="2529193"/>
            <a:ext cx="9143999" cy="2027508"/>
          </a:xfrm>
          <a:solidFill>
            <a:schemeClr val="bg1"/>
          </a:solidFill>
        </p:spPr>
        <p:txBody>
          <a:bodyPr>
            <a:normAutofit fontScale="92500" lnSpcReduction="10000"/>
          </a:bodyPr>
          <a:lstStyle/>
          <a:p>
            <a:endParaRPr lang="en-US" sz="1300" b="1"/>
          </a:p>
          <a:p>
            <a:pPr algn="l"/>
            <a:r>
              <a:rPr lang="en-US" sz="3200">
                <a:effectLst/>
                <a:ea typeface="Calibri" panose="020F0502020204030204" pitchFamily="34" charset="0"/>
              </a:rPr>
              <a:t>This award goes to faculty members or academic staff for their outstanding commitment and dedication to student success.  It is awarded by the NatSci Student Advisory Council. </a:t>
            </a:r>
            <a:endParaRPr lang="en-US" sz="3200"/>
          </a:p>
        </p:txBody>
      </p:sp>
    </p:spTree>
    <p:extLst>
      <p:ext uri="{BB962C8B-B14F-4D97-AF65-F5344CB8AC3E}">
        <p14:creationId xmlns:p14="http://schemas.microsoft.com/office/powerpoint/2010/main" val="19112696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927133" y="282103"/>
            <a:ext cx="6274590" cy="2372421"/>
          </a:xfrm>
          <a:noFill/>
        </p:spPr>
        <p:txBody>
          <a:bodyPr>
            <a:normAutofit/>
          </a:bodyPr>
          <a:lstStyle/>
          <a:p>
            <a:pPr algn="l"/>
            <a:r>
              <a:rPr lang="en-US" sz="3600" b="1" dirty="0">
                <a:solidFill>
                  <a:srgbClr val="18453B"/>
                </a:solidFill>
                <a:latin typeface="Arial" panose="020B0604020202020204" pitchFamily="34" charset="0"/>
                <a:ea typeface="ＭＳ Ｐゴシック" charset="-128"/>
                <a:cs typeface="Arial" panose="020B0604020202020204" pitchFamily="34" charset="0"/>
              </a:rPr>
              <a:t>Graduate Academic Advisor Award</a:t>
            </a:r>
            <a:br>
              <a:rPr lang="en-US" sz="3600" dirty="0">
                <a:solidFill>
                  <a:srgbClr val="18453B"/>
                </a:solidFill>
                <a:ea typeface="ＭＳ Ｐゴシック" charset="-128"/>
              </a:rPr>
            </a:br>
            <a:br>
              <a:rPr lang="en-US" sz="3600" dirty="0">
                <a:solidFill>
                  <a:srgbClr val="18453B"/>
                </a:solidFill>
                <a:ea typeface="ＭＳ Ｐゴシック" charset="-128"/>
              </a:rPr>
            </a:br>
            <a:r>
              <a:rPr lang="en-US" sz="3600" b="1" dirty="0">
                <a:solidFill>
                  <a:srgbClr val="18453B"/>
                </a:solidFill>
                <a:latin typeface="Arial" panose="020B0604020202020204" pitchFamily="34" charset="0"/>
                <a:ea typeface="ＭＳ Ｐゴシック" charset="-128"/>
                <a:cs typeface="Arial" panose="020B0604020202020204" pitchFamily="34" charset="0"/>
              </a:rPr>
              <a:t>2022-2023</a:t>
            </a:r>
            <a:endParaRPr lang="en-US" sz="3600" dirty="0">
              <a:solidFill>
                <a:srgbClr val="18453B"/>
              </a:solidFill>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4431801" y="3996666"/>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a:solidFill>
                  <a:prstClr val="black"/>
                </a:solidFill>
                <a:latin typeface="Arial" panose="020B0604020202020204" pitchFamily="34" charset="0"/>
                <a:ea typeface="ＭＳ Ｐゴシック" charset="-128"/>
                <a:cs typeface="Arial" panose="020B0604020202020204" pitchFamily="34" charset="0"/>
              </a:rPr>
              <a:t>Remco </a:t>
            </a:r>
            <a:r>
              <a:rPr lang="en-US" sz="3300" b="1" dirty="0" err="1">
                <a:solidFill>
                  <a:prstClr val="black"/>
                </a:solidFill>
                <a:latin typeface="Arial" panose="020B0604020202020204" pitchFamily="34" charset="0"/>
                <a:ea typeface="ＭＳ Ｐゴシック" charset="-128"/>
                <a:cs typeface="Arial" panose="020B0604020202020204" pitchFamily="34" charset="0"/>
              </a:rPr>
              <a:t>Zegers</a:t>
            </a:r>
            <a:endParaRPr lang="en-US" sz="3300" b="1" dirty="0">
              <a:solidFill>
                <a:prstClr val="black"/>
              </a:solidFill>
              <a:latin typeface="Arial" panose="020B0604020202020204" pitchFamily="34" charset="0"/>
              <a:ea typeface="ＭＳ Ｐゴシック" charset="-128"/>
              <a:cs typeface="Arial" panose="020B0604020202020204" pitchFamily="34" charset="0"/>
            </a:endParaRP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Physics &amp; Astronomy</a:t>
            </a:r>
            <a:endParaRPr lang="en-US" sz="3300" dirty="0">
              <a:latin typeface="Arial" panose="020B0604020202020204" pitchFamily="34" charset="0"/>
              <a:ea typeface="ＭＳ Ｐゴシック" charset="-128"/>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4666268" cy="6875630"/>
          </a:xfrm>
          <a:prstGeom prst="rect">
            <a:avLst/>
          </a:prstGeom>
        </p:spPr>
      </p:pic>
    </p:spTree>
    <p:extLst>
      <p:ext uri="{BB962C8B-B14F-4D97-AF65-F5344CB8AC3E}">
        <p14:creationId xmlns:p14="http://schemas.microsoft.com/office/powerpoint/2010/main" val="491286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59702" y="886270"/>
            <a:ext cx="10872592" cy="1485221"/>
          </a:xfrm>
          <a:solidFill>
            <a:srgbClr val="18453B"/>
          </a:solidFill>
        </p:spPr>
        <p:txBody>
          <a:bodyPr anchor="ctr">
            <a:normAutofit/>
          </a:bodyPr>
          <a:lstStyle/>
          <a:p>
            <a:r>
              <a:rPr lang="en-US" sz="4000" b="1" dirty="0">
                <a:solidFill>
                  <a:schemeClr val="bg1"/>
                </a:solidFill>
                <a:latin typeface="Arial" panose="020B0604020202020204" pitchFamily="34" charset="0"/>
                <a:ea typeface="ＭＳ Ｐゴシック" charset="-128"/>
                <a:cs typeface="Arial" panose="020B0604020202020204" pitchFamily="34" charset="0"/>
              </a:rPr>
              <a:t>NatSci Support Staff Award</a:t>
            </a:r>
            <a:br>
              <a:rPr lang="en-US" sz="4000" b="1" dirty="0">
                <a:solidFill>
                  <a:schemeClr val="bg1"/>
                </a:solidFill>
                <a:latin typeface="Arial" panose="020B0604020202020204" pitchFamily="34" charset="0"/>
                <a:ea typeface="ＭＳ Ｐゴシック" charset="-128"/>
                <a:cs typeface="Arial" panose="020B0604020202020204" pitchFamily="34" charset="0"/>
              </a:rPr>
            </a:br>
            <a:r>
              <a:rPr lang="en-US" sz="4000" b="1" dirty="0">
                <a:solidFill>
                  <a:schemeClr val="bg1"/>
                </a:solidFill>
                <a:latin typeface="Arial" panose="020B0604020202020204" pitchFamily="34" charset="0"/>
                <a:ea typeface="ＭＳ Ｐゴシック" charset="-128"/>
                <a:cs typeface="Arial" panose="020B0604020202020204" pitchFamily="34" charset="0"/>
              </a:rPr>
              <a:t>2022-2023</a:t>
            </a:r>
            <a:endParaRPr lang="en-US" sz="4000" dirty="0">
              <a:solidFill>
                <a:schemeClr val="bg1"/>
              </a:solidFill>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1523999" y="2508481"/>
            <a:ext cx="9143999" cy="2350985"/>
          </a:xfrm>
          <a:solidFill>
            <a:schemeClr val="bg1"/>
          </a:solidFill>
        </p:spPr>
        <p:txBody>
          <a:bodyPr>
            <a:normAutofit/>
          </a:bodyPr>
          <a:lstStyle/>
          <a:p>
            <a:endParaRPr lang="en-US" sz="900" b="1"/>
          </a:p>
          <a:p>
            <a:pPr algn="l"/>
            <a:r>
              <a:rPr lang="en-US" sz="3000">
                <a:effectLst/>
                <a:ea typeface="Calibri" panose="020F0502020204030204" pitchFamily="34" charset="0"/>
              </a:rPr>
              <a:t>These awards go to staff members who have exceptional job performance and contributions that have improved the university’s ability to fulfill its missions. </a:t>
            </a:r>
            <a:endParaRPr lang="en-US" sz="3000"/>
          </a:p>
        </p:txBody>
      </p:sp>
    </p:spTree>
    <p:extLst>
      <p:ext uri="{BB962C8B-B14F-4D97-AF65-F5344CB8AC3E}">
        <p14:creationId xmlns:p14="http://schemas.microsoft.com/office/powerpoint/2010/main" val="8373240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927133" y="282103"/>
            <a:ext cx="6274590" cy="2372421"/>
          </a:xfrm>
          <a:noFill/>
        </p:spPr>
        <p:txBody>
          <a:bodyPr>
            <a:normAutofit/>
          </a:bodyPr>
          <a:lstStyle/>
          <a:p>
            <a:pPr algn="l"/>
            <a:r>
              <a:rPr lang="en-US" sz="3600" b="1" dirty="0">
                <a:solidFill>
                  <a:srgbClr val="18453B"/>
                </a:solidFill>
                <a:latin typeface="Arial" panose="020B0604020202020204" pitchFamily="34" charset="0"/>
                <a:ea typeface="ＭＳ Ｐゴシック" charset="-128"/>
                <a:cs typeface="Arial" panose="020B0604020202020204" pitchFamily="34" charset="0"/>
              </a:rPr>
              <a:t>NatSci Support Staff Award</a:t>
            </a:r>
            <a:br>
              <a:rPr lang="en-US" sz="3600" b="1" dirty="0">
                <a:solidFill>
                  <a:srgbClr val="18453B"/>
                </a:solidFill>
                <a:latin typeface="Arial" panose="020B0604020202020204" pitchFamily="34" charset="0"/>
                <a:ea typeface="ＭＳ Ｐゴシック" charset="-128"/>
                <a:cs typeface="Arial" panose="020B0604020202020204" pitchFamily="34" charset="0"/>
              </a:rPr>
            </a:br>
            <a:br>
              <a:rPr lang="en-US" sz="3600" b="1" dirty="0">
                <a:solidFill>
                  <a:srgbClr val="18453B"/>
                </a:solidFill>
                <a:latin typeface="Arial" panose="020B0604020202020204" pitchFamily="34" charset="0"/>
                <a:ea typeface="ＭＳ Ｐゴシック" charset="-128"/>
                <a:cs typeface="Arial" panose="020B0604020202020204" pitchFamily="34" charset="0"/>
              </a:rPr>
            </a:br>
            <a:r>
              <a:rPr lang="en-US" sz="3600" b="1" dirty="0">
                <a:solidFill>
                  <a:srgbClr val="18453B"/>
                </a:solidFill>
                <a:latin typeface="Arial" panose="020B0604020202020204" pitchFamily="34" charset="0"/>
                <a:ea typeface="ＭＳ Ｐゴシック" charset="-128"/>
                <a:cs typeface="Arial" panose="020B0604020202020204" pitchFamily="34" charset="0"/>
              </a:rPr>
              <a:t>2022-2023</a:t>
            </a:r>
            <a:br>
              <a:rPr lang="en-US" sz="3600" dirty="0">
                <a:solidFill>
                  <a:srgbClr val="18453B"/>
                </a:solidFill>
                <a:ea typeface="ＭＳ Ｐゴシック" charset="-128"/>
              </a:rPr>
            </a:br>
            <a:endParaRPr lang="en-US" sz="3600" dirty="0">
              <a:solidFill>
                <a:srgbClr val="18453B"/>
              </a:solidFill>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4431801" y="3821302"/>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a:solidFill>
                  <a:prstClr val="black"/>
                </a:solidFill>
                <a:latin typeface="Arial" panose="020B0604020202020204" pitchFamily="34" charset="0"/>
                <a:ea typeface="ＭＳ Ｐゴシック" charset="-128"/>
                <a:cs typeface="Arial" panose="020B0604020202020204" pitchFamily="34" charset="0"/>
              </a:rPr>
              <a:t>Julie Pozega</a:t>
            </a: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Center for Integrative Studies in General Science</a:t>
            </a:r>
            <a:endParaRPr lang="en-US" sz="3300" dirty="0">
              <a:latin typeface="Arial" panose="020B0604020202020204" pitchFamily="34" charset="0"/>
              <a:ea typeface="ＭＳ Ｐゴシック" charset="-128"/>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4666268" cy="6875630"/>
          </a:xfrm>
          <a:prstGeom prst="rect">
            <a:avLst/>
          </a:prstGeom>
        </p:spPr>
      </p:pic>
    </p:spTree>
    <p:extLst>
      <p:ext uri="{BB962C8B-B14F-4D97-AF65-F5344CB8AC3E}">
        <p14:creationId xmlns:p14="http://schemas.microsoft.com/office/powerpoint/2010/main" val="40507876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927133" y="282103"/>
            <a:ext cx="6274590" cy="2372421"/>
          </a:xfrm>
          <a:noFill/>
        </p:spPr>
        <p:txBody>
          <a:bodyPr>
            <a:normAutofit/>
          </a:bodyPr>
          <a:lstStyle/>
          <a:p>
            <a:pPr algn="l"/>
            <a:r>
              <a:rPr lang="en-US" sz="3600" b="1" dirty="0">
                <a:solidFill>
                  <a:srgbClr val="18453B"/>
                </a:solidFill>
                <a:latin typeface="Arial" panose="020B0604020202020204" pitchFamily="34" charset="0"/>
                <a:ea typeface="ＭＳ Ｐゴシック" charset="-128"/>
                <a:cs typeface="Arial" panose="020B0604020202020204" pitchFamily="34" charset="0"/>
              </a:rPr>
              <a:t>NatSci Support Staff Award</a:t>
            </a:r>
            <a:br>
              <a:rPr lang="en-US" sz="3600" b="1" dirty="0">
                <a:solidFill>
                  <a:srgbClr val="18453B"/>
                </a:solidFill>
                <a:latin typeface="Arial" panose="020B0604020202020204" pitchFamily="34" charset="0"/>
                <a:ea typeface="ＭＳ Ｐゴシック" charset="-128"/>
                <a:cs typeface="Arial" panose="020B0604020202020204" pitchFamily="34" charset="0"/>
              </a:rPr>
            </a:br>
            <a:br>
              <a:rPr lang="en-US" sz="3600" b="1" dirty="0">
                <a:solidFill>
                  <a:srgbClr val="18453B"/>
                </a:solidFill>
                <a:latin typeface="Arial" panose="020B0604020202020204" pitchFamily="34" charset="0"/>
                <a:ea typeface="ＭＳ Ｐゴシック" charset="-128"/>
                <a:cs typeface="Arial" panose="020B0604020202020204" pitchFamily="34" charset="0"/>
              </a:rPr>
            </a:br>
            <a:r>
              <a:rPr lang="en-US" sz="3600" b="1" dirty="0">
                <a:solidFill>
                  <a:srgbClr val="18453B"/>
                </a:solidFill>
                <a:latin typeface="Arial" panose="020B0604020202020204" pitchFamily="34" charset="0"/>
                <a:ea typeface="ＭＳ Ｐゴシック" charset="-128"/>
                <a:cs typeface="Arial" panose="020B0604020202020204" pitchFamily="34" charset="0"/>
              </a:rPr>
              <a:t>2022-2023</a:t>
            </a:r>
            <a:br>
              <a:rPr lang="en-US" sz="3600" dirty="0">
                <a:solidFill>
                  <a:srgbClr val="18453B"/>
                </a:solidFill>
                <a:ea typeface="ＭＳ Ｐゴシック" charset="-128"/>
              </a:rPr>
            </a:br>
            <a:endParaRPr lang="en-US" sz="3600" dirty="0">
              <a:solidFill>
                <a:srgbClr val="18453B"/>
              </a:solidFill>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4431801" y="3896458"/>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err="1">
                <a:solidFill>
                  <a:prstClr val="black"/>
                </a:solidFill>
                <a:latin typeface="Arial" panose="020B0604020202020204" pitchFamily="34" charset="0"/>
                <a:ea typeface="ＭＳ Ｐゴシック" charset="-128"/>
                <a:cs typeface="Arial" panose="020B0604020202020204" pitchFamily="34" charset="0"/>
              </a:rPr>
              <a:t>Tiphani</a:t>
            </a:r>
            <a:r>
              <a:rPr lang="en-US" sz="3300" b="1" dirty="0">
                <a:solidFill>
                  <a:prstClr val="black"/>
                </a:solidFill>
                <a:latin typeface="Arial" panose="020B0604020202020204" pitchFamily="34" charset="0"/>
                <a:ea typeface="ＭＳ Ｐゴシック" charset="-128"/>
                <a:cs typeface="Arial" panose="020B0604020202020204" pitchFamily="34" charset="0"/>
              </a:rPr>
              <a:t> Scott</a:t>
            </a: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Chemistry</a:t>
            </a:r>
            <a:endParaRPr lang="en-US" sz="3300" dirty="0">
              <a:latin typeface="Arial" panose="020B0604020202020204" pitchFamily="34" charset="0"/>
              <a:ea typeface="ＭＳ Ｐゴシック" charset="-128"/>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4666268" cy="6875630"/>
          </a:xfrm>
          <a:prstGeom prst="rect">
            <a:avLst/>
          </a:prstGeom>
        </p:spPr>
      </p:pic>
    </p:spTree>
    <p:extLst>
      <p:ext uri="{BB962C8B-B14F-4D97-AF65-F5344CB8AC3E}">
        <p14:creationId xmlns:p14="http://schemas.microsoft.com/office/powerpoint/2010/main" val="16767513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59704" y="919295"/>
            <a:ext cx="10872591" cy="1485221"/>
          </a:xfrm>
          <a:solidFill>
            <a:srgbClr val="18453B"/>
          </a:solidFill>
        </p:spPr>
        <p:txBody>
          <a:bodyPr anchor="ctr">
            <a:normAutofit/>
          </a:bodyPr>
          <a:lstStyle/>
          <a:p>
            <a:r>
              <a:rPr lang="en-US" sz="4000" b="1" dirty="0">
                <a:solidFill>
                  <a:schemeClr val="bg1"/>
                </a:solidFill>
                <a:latin typeface="Arial" panose="020B0604020202020204" pitchFamily="34" charset="0"/>
                <a:ea typeface="ＭＳ Ｐゴシック" charset="-128"/>
                <a:cs typeface="Arial" panose="020B0604020202020204" pitchFamily="34" charset="0"/>
              </a:rPr>
              <a:t>NatSci Excellence-in-Teaching Citation</a:t>
            </a:r>
            <a:br>
              <a:rPr lang="en-US" sz="4000" b="1" dirty="0">
                <a:solidFill>
                  <a:schemeClr val="bg1"/>
                </a:solidFill>
                <a:latin typeface="Arial" panose="020B0604020202020204" pitchFamily="34" charset="0"/>
                <a:ea typeface="ＭＳ Ｐゴシック" charset="-128"/>
                <a:cs typeface="Arial" panose="020B0604020202020204" pitchFamily="34" charset="0"/>
              </a:rPr>
            </a:br>
            <a:r>
              <a:rPr lang="en-US" sz="4000" b="1" dirty="0">
                <a:solidFill>
                  <a:schemeClr val="bg1"/>
                </a:solidFill>
                <a:latin typeface="Arial" panose="020B0604020202020204" pitchFamily="34" charset="0"/>
                <a:ea typeface="ＭＳ Ｐゴシック" charset="-128"/>
                <a:cs typeface="Arial" panose="020B0604020202020204" pitchFamily="34" charset="0"/>
              </a:rPr>
              <a:t>2022-2023</a:t>
            </a:r>
            <a:endParaRPr lang="en-US" dirty="0">
              <a:solidFill>
                <a:schemeClr val="bg1"/>
              </a:solidFill>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1524000" y="2585145"/>
            <a:ext cx="9144000" cy="1655762"/>
          </a:xfrm>
          <a:solidFill>
            <a:schemeClr val="bg1"/>
          </a:solidFill>
        </p:spPr>
        <p:txBody>
          <a:bodyPr>
            <a:normAutofit/>
          </a:bodyPr>
          <a:lstStyle/>
          <a:p>
            <a:endParaRPr lang="en-US" sz="900" b="1" dirty="0"/>
          </a:p>
          <a:p>
            <a:pPr algn="l"/>
            <a:r>
              <a:rPr lang="en-US" sz="3000" dirty="0">
                <a:effectLst/>
                <a:ea typeface="Calibri" panose="020F0502020204030204" pitchFamily="34" charset="0"/>
              </a:rPr>
              <a:t>These awards go to instructors and teaching assistants who have distinguished themselves in undergraduate classroom teaching. </a:t>
            </a:r>
            <a:endParaRPr lang="en-US" sz="3000" dirty="0"/>
          </a:p>
        </p:txBody>
      </p:sp>
    </p:spTree>
    <p:extLst>
      <p:ext uri="{BB962C8B-B14F-4D97-AF65-F5344CB8AC3E}">
        <p14:creationId xmlns:p14="http://schemas.microsoft.com/office/powerpoint/2010/main" val="30706261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431801" y="3996666"/>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a:solidFill>
                  <a:prstClr val="black"/>
                </a:solidFill>
                <a:latin typeface="Arial" panose="020B0604020202020204" pitchFamily="34" charset="0"/>
                <a:ea typeface="ＭＳ Ｐゴシック" charset="-128"/>
                <a:cs typeface="Arial" panose="020B0604020202020204" pitchFamily="34" charset="0"/>
              </a:rPr>
              <a:t>S. Kevin McCormick</a:t>
            </a: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Integrative Biology/</a:t>
            </a:r>
            <a:r>
              <a:rPr lang="en-US" sz="3300" dirty="0" err="1">
                <a:latin typeface="Arial"/>
                <a:ea typeface="ＭＳ Ｐゴシック"/>
                <a:cs typeface="Arial"/>
              </a:rPr>
              <a:t>BioSci</a:t>
            </a:r>
            <a:endParaRPr lang="en-US" sz="3300" dirty="0">
              <a:latin typeface="Arial" panose="020B0604020202020204" pitchFamily="34" charset="0"/>
              <a:ea typeface="ＭＳ Ｐゴシック" charset="-128"/>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4666268" cy="6875630"/>
          </a:xfrm>
          <a:prstGeom prst="rect">
            <a:avLst/>
          </a:prstGeom>
        </p:spPr>
      </p:pic>
      <p:sp>
        <p:nvSpPr>
          <p:cNvPr id="13" name="Title 5">
            <a:extLst>
              <a:ext uri="{FF2B5EF4-FFF2-40B4-BE49-F238E27FC236}">
                <a16:creationId xmlns:a16="http://schemas.microsoft.com/office/drawing/2014/main" id="{0BB2FB42-EAFA-84DE-F08A-C37DC9164C7D}"/>
              </a:ext>
            </a:extLst>
          </p:cNvPr>
          <p:cNvSpPr>
            <a:spLocks noGrp="1"/>
          </p:cNvSpPr>
          <p:nvPr>
            <p:ph type="ctrTitle"/>
          </p:nvPr>
        </p:nvSpPr>
        <p:spPr>
          <a:xfrm>
            <a:off x="4927133" y="282103"/>
            <a:ext cx="6274590" cy="2372421"/>
          </a:xfrm>
          <a:noFill/>
        </p:spPr>
        <p:txBody>
          <a:bodyPr>
            <a:normAutofit/>
          </a:bodyPr>
          <a:lstStyle/>
          <a:p>
            <a:pPr algn="l"/>
            <a:r>
              <a:rPr lang="en-US" sz="3600" b="1" dirty="0">
                <a:solidFill>
                  <a:srgbClr val="18453B"/>
                </a:solidFill>
                <a:latin typeface="Arial" panose="020B0604020202020204" pitchFamily="34" charset="0"/>
                <a:ea typeface="ＭＳ Ｐゴシック" charset="-128"/>
                <a:cs typeface="Arial" panose="020B0604020202020204" pitchFamily="34" charset="0"/>
              </a:rPr>
              <a:t>NatSci Excellence-in-Teaching Citation</a:t>
            </a:r>
            <a:br>
              <a:rPr lang="en-US" sz="3600" dirty="0">
                <a:solidFill>
                  <a:srgbClr val="18453B"/>
                </a:solidFill>
                <a:ea typeface="ＭＳ Ｐゴシック" charset="-128"/>
              </a:rPr>
            </a:br>
            <a:br>
              <a:rPr lang="en-US" sz="3600" dirty="0">
                <a:solidFill>
                  <a:srgbClr val="18453B"/>
                </a:solidFill>
                <a:ea typeface="ＭＳ Ｐゴシック" charset="-128"/>
              </a:rPr>
            </a:br>
            <a:r>
              <a:rPr lang="en-US" sz="3600" b="1" dirty="0">
                <a:solidFill>
                  <a:srgbClr val="18453B"/>
                </a:solidFill>
                <a:latin typeface="Arial" panose="020B0604020202020204" pitchFamily="34" charset="0"/>
                <a:ea typeface="ＭＳ Ｐゴシック" charset="-128"/>
                <a:cs typeface="Arial" panose="020B0604020202020204" pitchFamily="34" charset="0"/>
              </a:rPr>
              <a:t>2022-2023</a:t>
            </a:r>
            <a:endParaRPr lang="en-US" sz="3600" dirty="0">
              <a:solidFill>
                <a:srgbClr val="18453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7499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431801" y="3996666"/>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a:solidFill>
                  <a:prstClr val="black"/>
                </a:solidFill>
                <a:latin typeface="Arial" panose="020B0604020202020204" pitchFamily="34" charset="0"/>
                <a:ea typeface="ＭＳ Ｐゴシック" charset="-128"/>
                <a:cs typeface="Arial" panose="020B0604020202020204" pitchFamily="34" charset="0"/>
              </a:rPr>
              <a:t>Joseph </a:t>
            </a:r>
            <a:r>
              <a:rPr lang="en-US" sz="3300" b="1" dirty="0" err="1">
                <a:solidFill>
                  <a:prstClr val="black"/>
                </a:solidFill>
                <a:latin typeface="Arial" panose="020B0604020202020204" pitchFamily="34" charset="0"/>
                <a:ea typeface="ＭＳ Ｐゴシック" charset="-128"/>
                <a:cs typeface="Arial" panose="020B0604020202020204" pitchFamily="34" charset="0"/>
              </a:rPr>
              <a:t>Riedy</a:t>
            </a:r>
            <a:endParaRPr lang="en-US" sz="3300" b="1" dirty="0">
              <a:solidFill>
                <a:prstClr val="black"/>
              </a:solidFill>
              <a:latin typeface="Arial" panose="020B0604020202020204" pitchFamily="34" charset="0"/>
              <a:ea typeface="ＭＳ Ｐゴシック" charset="-128"/>
              <a:cs typeface="Arial" panose="020B0604020202020204" pitchFamily="34" charset="0"/>
            </a:endParaRP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Integrative Biology</a:t>
            </a:r>
            <a:endParaRPr lang="en-US" sz="3300" dirty="0">
              <a:latin typeface="Arial" panose="020B0604020202020204" pitchFamily="34" charset="0"/>
              <a:ea typeface="ＭＳ Ｐゴシック" charset="-128"/>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4666268" cy="6875630"/>
          </a:xfrm>
          <a:prstGeom prst="rect">
            <a:avLst/>
          </a:prstGeom>
        </p:spPr>
      </p:pic>
      <p:sp>
        <p:nvSpPr>
          <p:cNvPr id="13" name="Title 5">
            <a:extLst>
              <a:ext uri="{FF2B5EF4-FFF2-40B4-BE49-F238E27FC236}">
                <a16:creationId xmlns:a16="http://schemas.microsoft.com/office/drawing/2014/main" id="{0BB2FB42-EAFA-84DE-F08A-C37DC9164C7D}"/>
              </a:ext>
            </a:extLst>
          </p:cNvPr>
          <p:cNvSpPr>
            <a:spLocks noGrp="1"/>
          </p:cNvSpPr>
          <p:nvPr>
            <p:ph type="ctrTitle"/>
          </p:nvPr>
        </p:nvSpPr>
        <p:spPr>
          <a:xfrm>
            <a:off x="4927133" y="282103"/>
            <a:ext cx="6274590" cy="2372421"/>
          </a:xfrm>
          <a:noFill/>
        </p:spPr>
        <p:txBody>
          <a:bodyPr>
            <a:normAutofit/>
          </a:bodyPr>
          <a:lstStyle/>
          <a:p>
            <a:pPr algn="l"/>
            <a:r>
              <a:rPr lang="en-US" sz="3600" b="1" dirty="0">
                <a:solidFill>
                  <a:srgbClr val="18453B"/>
                </a:solidFill>
                <a:latin typeface="Arial" panose="020B0604020202020204" pitchFamily="34" charset="0"/>
                <a:ea typeface="ＭＳ Ｐゴシック" charset="-128"/>
                <a:cs typeface="Arial" panose="020B0604020202020204" pitchFamily="34" charset="0"/>
              </a:rPr>
              <a:t>NatSci Excellence-in-Teaching Citation</a:t>
            </a:r>
            <a:br>
              <a:rPr lang="en-US" sz="3600" dirty="0">
                <a:solidFill>
                  <a:srgbClr val="18453B"/>
                </a:solidFill>
                <a:ea typeface="ＭＳ Ｐゴシック" charset="-128"/>
              </a:rPr>
            </a:br>
            <a:br>
              <a:rPr lang="en-US" sz="3600" dirty="0">
                <a:solidFill>
                  <a:srgbClr val="18453B"/>
                </a:solidFill>
                <a:ea typeface="ＭＳ Ｐゴシック" charset="-128"/>
              </a:rPr>
            </a:br>
            <a:r>
              <a:rPr lang="en-US" sz="3600" b="1" dirty="0">
                <a:solidFill>
                  <a:srgbClr val="18453B"/>
                </a:solidFill>
                <a:latin typeface="Arial" panose="020B0604020202020204" pitchFamily="34" charset="0"/>
                <a:ea typeface="ＭＳ Ｐゴシック" charset="-128"/>
                <a:cs typeface="Arial" panose="020B0604020202020204" pitchFamily="34" charset="0"/>
              </a:rPr>
              <a:t>2022-2023</a:t>
            </a:r>
            <a:endParaRPr lang="en-US" sz="3600" dirty="0">
              <a:solidFill>
                <a:srgbClr val="18453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06547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9704" y="870054"/>
            <a:ext cx="10872592" cy="1741172"/>
          </a:xfrm>
          <a:solidFill>
            <a:srgbClr val="18453B"/>
          </a:solidFill>
        </p:spPr>
        <p:txBody>
          <a:bodyPr>
            <a:normAutofit/>
          </a:bodyPr>
          <a:lstStyle/>
          <a:p>
            <a:r>
              <a:rPr lang="en-US" sz="3600" dirty="0">
                <a:solidFill>
                  <a:schemeClr val="bg1"/>
                </a:solidFill>
              </a:rPr>
              <a:t>NatSci Undergraduate Learning Assistant Award 2022-2023</a:t>
            </a:r>
            <a:br>
              <a:rPr lang="en-US" sz="3600" dirty="0">
                <a:solidFill>
                  <a:schemeClr val="bg1"/>
                </a:solidFill>
              </a:rPr>
            </a:br>
            <a:endParaRPr lang="en-US" sz="3600" dirty="0">
              <a:solidFill>
                <a:schemeClr val="bg1"/>
              </a:solidFill>
            </a:endParaRPr>
          </a:p>
        </p:txBody>
      </p:sp>
      <p:sp>
        <p:nvSpPr>
          <p:cNvPr id="3" name="Subtitle 2"/>
          <p:cNvSpPr>
            <a:spLocks noGrp="1"/>
          </p:cNvSpPr>
          <p:nvPr>
            <p:ph type="subTitle" idx="1"/>
          </p:nvPr>
        </p:nvSpPr>
        <p:spPr>
          <a:xfrm>
            <a:off x="1524000" y="2858783"/>
            <a:ext cx="9144000" cy="1933316"/>
          </a:xfrm>
          <a:solidFill>
            <a:schemeClr val="bg1"/>
          </a:solidFill>
        </p:spPr>
        <p:txBody>
          <a:bodyPr anchor="ctr">
            <a:normAutofit/>
          </a:bodyPr>
          <a:lstStyle/>
          <a:p>
            <a:pPr algn="l"/>
            <a:r>
              <a:rPr lang="en-US" sz="3000">
                <a:effectLst/>
                <a:ea typeface="Calibri" panose="020F0502020204030204" pitchFamily="34" charset="0"/>
              </a:rPr>
              <a:t>This award is given in recognition of the care given and the skill shown in meeting classroom responsibilities in the College of Natural Science. </a:t>
            </a:r>
            <a:endParaRPr lang="en-US" sz="3000"/>
          </a:p>
        </p:txBody>
      </p:sp>
    </p:spTree>
    <p:extLst>
      <p:ext uri="{BB962C8B-B14F-4D97-AF65-F5344CB8AC3E}">
        <p14:creationId xmlns:p14="http://schemas.microsoft.com/office/powerpoint/2010/main" val="1688704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98202" y="849709"/>
            <a:ext cx="10395596" cy="1166440"/>
          </a:xfrm>
          <a:solidFill>
            <a:srgbClr val="17463A"/>
          </a:solidFill>
        </p:spPr>
        <p:txBody>
          <a:bodyPr anchor="ctr">
            <a:normAutofit fontScale="90000"/>
          </a:bodyPr>
          <a:lstStyle/>
          <a:p>
            <a:br>
              <a:rPr lang="en-US" sz="3600" dirty="0">
                <a:latin typeface="Arial" panose="020B0604020202020204" pitchFamily="34" charset="0"/>
                <a:cs typeface="Arial" panose="020B0604020202020204" pitchFamily="34" charset="0"/>
              </a:rPr>
            </a:br>
            <a:r>
              <a:rPr lang="en-US" sz="3600" dirty="0">
                <a:solidFill>
                  <a:schemeClr val="accent4">
                    <a:lumMod val="75000"/>
                  </a:schemeClr>
                </a:solidFill>
                <a:latin typeface="Arial" panose="020B0604020202020204" pitchFamily="34" charset="0"/>
                <a:cs typeface="Arial" panose="020B0604020202020204" pitchFamily="34" charset="0"/>
              </a:rPr>
              <a:t>College of Natural Science (FY22)</a:t>
            </a:r>
            <a:br>
              <a:rPr lang="en-US" sz="3600" dirty="0">
                <a:solidFill>
                  <a:schemeClr val="accent4">
                    <a:lumMod val="75000"/>
                  </a:schemeClr>
                </a:solidFill>
                <a:latin typeface="Arial" panose="020B0604020202020204" pitchFamily="34" charset="0"/>
                <a:cs typeface="Arial" panose="020B0604020202020204" pitchFamily="34" charset="0"/>
              </a:rPr>
            </a:br>
            <a:endParaRPr lang="en-US" sz="3600" dirty="0">
              <a:solidFill>
                <a:schemeClr val="accent4">
                  <a:lumMod val="75000"/>
                </a:schemeClr>
              </a:solidFill>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1839778" y="2155615"/>
            <a:ext cx="9170600" cy="4062691"/>
          </a:xfrm>
          <a:solidFill>
            <a:schemeClr val="bg1"/>
          </a:solidFill>
        </p:spPr>
        <p:txBody>
          <a:bodyPr anchor="t">
            <a:normAutofit/>
          </a:bodyPr>
          <a:lstStyle/>
          <a:p>
            <a:pPr marL="457200" indent="-457200" algn="l" hangingPunct="0">
              <a:lnSpc>
                <a:spcPct val="100000"/>
              </a:lnSpc>
              <a:spcBef>
                <a:spcPts val="0"/>
              </a:spcBef>
              <a:spcAft>
                <a:spcPts val="600"/>
              </a:spcAft>
              <a:buFont typeface="Wingdings" panose="05000000000000000000" pitchFamily="2" charset="2"/>
              <a:buChar char="§"/>
              <a:defRPr sz="3000" b="1">
                <a:solidFill>
                  <a:srgbClr val="A58A17"/>
                </a:solidFill>
              </a:defRPr>
            </a:pPr>
            <a:r>
              <a:rPr lang="en-US" sz="3000" b="1" kern="0" dirty="0">
                <a:solidFill>
                  <a:srgbClr val="000000"/>
                </a:solidFill>
                <a:latin typeface="Calibri"/>
                <a:cs typeface="Calibri"/>
                <a:sym typeface="Calibri"/>
              </a:rPr>
              <a:t>General fund allocation: </a:t>
            </a:r>
            <a:r>
              <a:rPr lang="en-US" sz="3000" b="1" kern="0" dirty="0">
                <a:solidFill>
                  <a:srgbClr val="A58A17"/>
                </a:solidFill>
                <a:latin typeface="Calibri"/>
                <a:cs typeface="Calibri"/>
                <a:sym typeface="Calibri"/>
              </a:rPr>
              <a:t>$82M </a:t>
            </a:r>
            <a:r>
              <a:rPr lang="en-US" sz="3000" b="1" kern="0" dirty="0">
                <a:solidFill>
                  <a:srgbClr val="17463A"/>
                </a:solidFill>
                <a:latin typeface="Calibri"/>
                <a:cs typeface="Calibri"/>
                <a:sym typeface="Calibri"/>
              </a:rPr>
              <a:t>($1,486M): </a:t>
            </a:r>
            <a:r>
              <a:rPr lang="en-US" sz="3000" b="1" kern="0" dirty="0">
                <a:solidFill>
                  <a:srgbClr val="FFC000">
                    <a:lumMod val="75000"/>
                  </a:srgbClr>
                </a:solidFill>
                <a:latin typeface="Calibri"/>
                <a:cs typeface="Calibri"/>
                <a:sym typeface="Calibri"/>
              </a:rPr>
              <a:t>5.5%</a:t>
            </a:r>
          </a:p>
          <a:p>
            <a:pPr marL="457200" lvl="0" indent="-457200" algn="l" hangingPunct="0">
              <a:lnSpc>
                <a:spcPct val="100000"/>
              </a:lnSpc>
              <a:spcBef>
                <a:spcPts val="0"/>
              </a:spcBef>
              <a:spcAft>
                <a:spcPts val="600"/>
              </a:spcAft>
              <a:buFont typeface="Wingdings" panose="05000000000000000000" pitchFamily="2" charset="2"/>
              <a:buChar char="§"/>
              <a:defRPr sz="3000" b="1">
                <a:solidFill>
                  <a:srgbClr val="A58A17"/>
                </a:solidFill>
              </a:defRPr>
            </a:pPr>
            <a:r>
              <a:rPr lang="en-US" sz="3000" b="1" kern="0" dirty="0">
                <a:solidFill>
                  <a:srgbClr val="000000"/>
                </a:solidFill>
                <a:latin typeface="Calibri"/>
                <a:cs typeface="Calibri"/>
                <a:sym typeface="Calibri"/>
              </a:rPr>
              <a:t>Tenure stream faculty FTE:  </a:t>
            </a:r>
            <a:r>
              <a:rPr lang="en-US" sz="3000" b="1" kern="0" dirty="0">
                <a:solidFill>
                  <a:srgbClr val="A58A17"/>
                </a:solidFill>
                <a:latin typeface="Calibri"/>
                <a:cs typeface="Calibri"/>
                <a:sym typeface="Calibri"/>
              </a:rPr>
              <a:t>273 </a:t>
            </a:r>
            <a:r>
              <a:rPr lang="en-US" sz="3000" b="1" kern="0" dirty="0">
                <a:solidFill>
                  <a:srgbClr val="17463A"/>
                </a:solidFill>
                <a:latin typeface="Calibri"/>
                <a:cs typeface="Calibri"/>
                <a:sym typeface="Calibri"/>
              </a:rPr>
              <a:t>(1,925):  </a:t>
            </a:r>
            <a:r>
              <a:rPr lang="en-US" sz="3000" b="1" kern="0" dirty="0">
                <a:solidFill>
                  <a:srgbClr val="FFC000">
                    <a:lumMod val="75000"/>
                  </a:srgbClr>
                </a:solidFill>
                <a:latin typeface="Calibri"/>
                <a:cs typeface="Calibri"/>
                <a:sym typeface="Calibri"/>
              </a:rPr>
              <a:t>14.2%</a:t>
            </a:r>
          </a:p>
          <a:p>
            <a:pPr marL="457200" lvl="0" indent="-457200" algn="l" hangingPunct="0">
              <a:lnSpc>
                <a:spcPct val="100000"/>
              </a:lnSpc>
              <a:spcBef>
                <a:spcPts val="0"/>
              </a:spcBef>
              <a:spcAft>
                <a:spcPts val="600"/>
              </a:spcAft>
              <a:buFont typeface="Wingdings" panose="05000000000000000000" pitchFamily="2" charset="2"/>
              <a:buChar char="§"/>
              <a:defRPr sz="3000" b="1">
                <a:solidFill>
                  <a:srgbClr val="A58A17"/>
                </a:solidFill>
              </a:defRPr>
            </a:pPr>
            <a:r>
              <a:rPr lang="en-US" sz="3000" b="1" kern="0" dirty="0">
                <a:solidFill>
                  <a:srgbClr val="000000"/>
                </a:solidFill>
                <a:highlight>
                  <a:srgbClr val="FFFF00"/>
                </a:highlight>
                <a:latin typeface="Calibri"/>
                <a:cs typeface="Calibri"/>
                <a:sym typeface="Calibri"/>
              </a:rPr>
              <a:t>Tuition dollars generated</a:t>
            </a:r>
            <a:r>
              <a:rPr lang="en-US" sz="3000" b="1" kern="0" dirty="0">
                <a:solidFill>
                  <a:srgbClr val="000000"/>
                </a:solidFill>
                <a:latin typeface="Calibri"/>
                <a:cs typeface="Calibri"/>
                <a:sym typeface="Calibri"/>
              </a:rPr>
              <a:t>: </a:t>
            </a:r>
            <a:r>
              <a:rPr lang="en-US" sz="3000" b="1" kern="0" dirty="0">
                <a:solidFill>
                  <a:srgbClr val="A58A17"/>
                </a:solidFill>
                <a:latin typeface="Calibri"/>
                <a:cs typeface="Calibri"/>
                <a:sym typeface="Calibri"/>
              </a:rPr>
              <a:t>$195M </a:t>
            </a:r>
            <a:r>
              <a:rPr lang="en-US" sz="3000" b="1" kern="0" dirty="0">
                <a:solidFill>
                  <a:srgbClr val="17463A"/>
                </a:solidFill>
                <a:latin typeface="Calibri"/>
                <a:cs typeface="Calibri"/>
                <a:sym typeface="Calibri"/>
              </a:rPr>
              <a:t>($1,010M): </a:t>
            </a:r>
            <a:r>
              <a:rPr lang="en-US" sz="3000" b="1" kern="0" dirty="0">
                <a:solidFill>
                  <a:srgbClr val="FFC000">
                    <a:lumMod val="75000"/>
                  </a:srgbClr>
                </a:solidFill>
                <a:latin typeface="Calibri"/>
                <a:cs typeface="Calibri"/>
                <a:sym typeface="Calibri"/>
              </a:rPr>
              <a:t>19.3%</a:t>
            </a:r>
          </a:p>
          <a:p>
            <a:pPr marL="457200" lvl="0" indent="-457200" algn="l" hangingPunct="0">
              <a:lnSpc>
                <a:spcPct val="100000"/>
              </a:lnSpc>
              <a:spcBef>
                <a:spcPts val="0"/>
              </a:spcBef>
              <a:spcAft>
                <a:spcPts val="600"/>
              </a:spcAft>
              <a:buFont typeface="Wingdings" panose="05000000000000000000" pitchFamily="2" charset="2"/>
              <a:buChar char="§"/>
              <a:defRPr sz="3000" b="1">
                <a:solidFill>
                  <a:srgbClr val="A58A17"/>
                </a:solidFill>
              </a:defRPr>
            </a:pPr>
            <a:r>
              <a:rPr lang="en-US" sz="3000" b="1" kern="0" dirty="0">
                <a:solidFill>
                  <a:srgbClr val="000000"/>
                </a:solidFill>
                <a:latin typeface="Calibri"/>
                <a:cs typeface="Calibri"/>
                <a:sym typeface="Calibri"/>
              </a:rPr>
              <a:t>IDC from Grants: </a:t>
            </a:r>
            <a:r>
              <a:rPr lang="en-US" sz="3000" b="1" kern="0" dirty="0">
                <a:solidFill>
                  <a:srgbClr val="A58A17"/>
                </a:solidFill>
                <a:latin typeface="Calibri"/>
                <a:cs typeface="Calibri"/>
                <a:sym typeface="Calibri"/>
              </a:rPr>
              <a:t>$19.9M </a:t>
            </a:r>
            <a:r>
              <a:rPr lang="en-US" sz="3000" b="1" kern="0" dirty="0">
                <a:solidFill>
                  <a:srgbClr val="17463A"/>
                </a:solidFill>
                <a:latin typeface="Calibri"/>
                <a:cs typeface="Calibri"/>
                <a:sym typeface="Calibri"/>
              </a:rPr>
              <a:t>($104M): </a:t>
            </a:r>
            <a:r>
              <a:rPr lang="en-US" sz="3000" b="1" kern="0" dirty="0">
                <a:solidFill>
                  <a:srgbClr val="FFC000">
                    <a:lumMod val="75000"/>
                  </a:srgbClr>
                </a:solidFill>
                <a:latin typeface="Calibri"/>
                <a:cs typeface="Calibri"/>
                <a:sym typeface="Calibri"/>
              </a:rPr>
              <a:t>18.6%</a:t>
            </a:r>
          </a:p>
          <a:p>
            <a:pPr marL="457200" lvl="0" indent="-457200" algn="l" hangingPunct="0">
              <a:lnSpc>
                <a:spcPct val="100000"/>
              </a:lnSpc>
              <a:spcBef>
                <a:spcPts val="0"/>
              </a:spcBef>
              <a:spcAft>
                <a:spcPts val="600"/>
              </a:spcAft>
              <a:buFont typeface="Wingdings" panose="05000000000000000000" pitchFamily="2" charset="2"/>
              <a:buChar char="§"/>
              <a:defRPr sz="3000" b="1">
                <a:solidFill>
                  <a:srgbClr val="A58A17"/>
                </a:solidFill>
              </a:defRPr>
            </a:pPr>
            <a:r>
              <a:rPr lang="en-US" sz="3000" b="1" kern="0" dirty="0">
                <a:solidFill>
                  <a:srgbClr val="000000"/>
                </a:solidFill>
                <a:latin typeface="Calibri"/>
                <a:cs typeface="Calibri"/>
                <a:sym typeface="Calibri"/>
              </a:rPr>
              <a:t>Federal Grant Income: </a:t>
            </a:r>
            <a:r>
              <a:rPr lang="en-US" sz="3000" b="1" kern="0" dirty="0">
                <a:solidFill>
                  <a:srgbClr val="A58A17"/>
                </a:solidFill>
                <a:latin typeface="Calibri"/>
                <a:cs typeface="Calibri"/>
                <a:sym typeface="Calibri"/>
              </a:rPr>
              <a:t>$58.7M </a:t>
            </a:r>
            <a:r>
              <a:rPr lang="en-US" sz="3000" b="1" kern="0" dirty="0">
                <a:solidFill>
                  <a:srgbClr val="17463A"/>
                </a:solidFill>
                <a:latin typeface="Calibri"/>
                <a:cs typeface="Calibri"/>
                <a:sym typeface="Calibri"/>
              </a:rPr>
              <a:t>($469M): </a:t>
            </a:r>
            <a:r>
              <a:rPr lang="en-US" sz="3000" b="1" kern="0" dirty="0">
                <a:solidFill>
                  <a:srgbClr val="FFC000">
                    <a:lumMod val="75000"/>
                  </a:srgbClr>
                </a:solidFill>
                <a:latin typeface="Calibri"/>
                <a:cs typeface="Calibri"/>
                <a:sym typeface="Calibri"/>
              </a:rPr>
              <a:t>12.5%</a:t>
            </a:r>
          </a:p>
          <a:p>
            <a:pPr marL="457200" lvl="0" indent="-457200" algn="l" hangingPunct="0">
              <a:lnSpc>
                <a:spcPct val="100000"/>
              </a:lnSpc>
              <a:spcBef>
                <a:spcPts val="0"/>
              </a:spcBef>
              <a:spcAft>
                <a:spcPts val="600"/>
              </a:spcAft>
              <a:buFont typeface="Wingdings" panose="05000000000000000000" pitchFamily="2" charset="2"/>
              <a:buChar char="§"/>
              <a:defRPr sz="3000" b="1">
                <a:solidFill>
                  <a:srgbClr val="A58A17"/>
                </a:solidFill>
              </a:defRPr>
            </a:pPr>
            <a:r>
              <a:rPr lang="en-US" sz="3000" b="1" kern="0" dirty="0">
                <a:solidFill>
                  <a:srgbClr val="000000">
                    <a:lumMod val="95000"/>
                    <a:lumOff val="5000"/>
                  </a:srgbClr>
                </a:solidFill>
                <a:latin typeface="Calibri"/>
                <a:cs typeface="Calibri"/>
                <a:sym typeface="Calibri"/>
              </a:rPr>
              <a:t>Endowment:  </a:t>
            </a:r>
            <a:r>
              <a:rPr lang="en-US" sz="3000" b="1" kern="0" dirty="0">
                <a:solidFill>
                  <a:srgbClr val="ED7D31">
                    <a:lumMod val="50000"/>
                  </a:srgbClr>
                </a:solidFill>
                <a:latin typeface="Calibri"/>
                <a:cs typeface="Calibri"/>
                <a:sym typeface="Calibri"/>
              </a:rPr>
              <a:t>$111.5M</a:t>
            </a:r>
          </a:p>
          <a:p>
            <a:pPr algn="l"/>
            <a:r>
              <a:rPr lang="en-US" sz="2600" dirty="0">
                <a:latin typeface="Arial" panose="020B0604020202020204" pitchFamily="34" charset="0"/>
                <a:cs typeface="Arial" panose="020B0604020202020204" pitchFamily="34" charset="0"/>
              </a:rPr>
              <a:t>From an ROI perspective, NatSci is a top performer at MSU!</a:t>
            </a:r>
          </a:p>
          <a:p>
            <a:pPr algn="l"/>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25945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431801" y="3996666"/>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a:solidFill>
                  <a:prstClr val="black"/>
                </a:solidFill>
                <a:latin typeface="Arial" panose="020B0604020202020204" pitchFamily="34" charset="0"/>
                <a:ea typeface="ＭＳ Ｐゴシック" charset="-128"/>
                <a:cs typeface="Arial" panose="020B0604020202020204" pitchFamily="34" charset="0"/>
              </a:rPr>
              <a:t>Ava Bassett</a:t>
            </a: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Neuroscience</a:t>
            </a:r>
            <a:endParaRPr lang="en-US" sz="3300" dirty="0">
              <a:latin typeface="Arial" panose="020B0604020202020204" pitchFamily="34" charset="0"/>
              <a:ea typeface="ＭＳ Ｐゴシック" charset="-128"/>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4666268" cy="6875630"/>
          </a:xfrm>
          <a:prstGeom prst="rect">
            <a:avLst/>
          </a:prstGeom>
        </p:spPr>
      </p:pic>
      <p:sp>
        <p:nvSpPr>
          <p:cNvPr id="13" name="Title 5">
            <a:extLst>
              <a:ext uri="{FF2B5EF4-FFF2-40B4-BE49-F238E27FC236}">
                <a16:creationId xmlns:a16="http://schemas.microsoft.com/office/drawing/2014/main" id="{0BB2FB42-EAFA-84DE-F08A-C37DC9164C7D}"/>
              </a:ext>
            </a:extLst>
          </p:cNvPr>
          <p:cNvSpPr>
            <a:spLocks noGrp="1"/>
          </p:cNvSpPr>
          <p:nvPr>
            <p:ph type="ctrTitle"/>
          </p:nvPr>
        </p:nvSpPr>
        <p:spPr>
          <a:xfrm>
            <a:off x="4927133" y="282103"/>
            <a:ext cx="6274590" cy="2372421"/>
          </a:xfrm>
          <a:noFill/>
        </p:spPr>
        <p:txBody>
          <a:bodyPr>
            <a:normAutofit/>
          </a:bodyPr>
          <a:lstStyle/>
          <a:p>
            <a:pPr algn="l"/>
            <a:r>
              <a:rPr lang="en-US" sz="3600" b="1" dirty="0">
                <a:solidFill>
                  <a:srgbClr val="18453B"/>
                </a:solidFill>
                <a:latin typeface="Arial" panose="020B0604020202020204" pitchFamily="34" charset="0"/>
                <a:ea typeface="ＭＳ Ｐゴシック" charset="-128"/>
                <a:cs typeface="Arial" panose="020B0604020202020204" pitchFamily="34" charset="0"/>
              </a:rPr>
              <a:t>NatSci Undergraduate Learning Assistant Award</a:t>
            </a:r>
            <a:br>
              <a:rPr lang="en-US" sz="3600" dirty="0">
                <a:solidFill>
                  <a:srgbClr val="18453B"/>
                </a:solidFill>
                <a:ea typeface="ＭＳ Ｐゴシック" charset="-128"/>
              </a:rPr>
            </a:br>
            <a:br>
              <a:rPr lang="en-US" sz="3600" dirty="0">
                <a:solidFill>
                  <a:srgbClr val="18453B"/>
                </a:solidFill>
                <a:ea typeface="ＭＳ Ｐゴシック" charset="-128"/>
              </a:rPr>
            </a:br>
            <a:r>
              <a:rPr lang="en-US" sz="3600" b="1" dirty="0">
                <a:solidFill>
                  <a:srgbClr val="18453B"/>
                </a:solidFill>
                <a:latin typeface="Arial" panose="020B0604020202020204" pitchFamily="34" charset="0"/>
                <a:ea typeface="ＭＳ Ｐゴシック" charset="-128"/>
                <a:cs typeface="Arial" panose="020B0604020202020204" pitchFamily="34" charset="0"/>
              </a:rPr>
              <a:t>2022-2023</a:t>
            </a:r>
            <a:endParaRPr lang="en-US" sz="3600" dirty="0">
              <a:solidFill>
                <a:srgbClr val="18453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78686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431801" y="3996666"/>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a:solidFill>
                  <a:prstClr val="black"/>
                </a:solidFill>
                <a:latin typeface="Arial" panose="020B0604020202020204" pitchFamily="34" charset="0"/>
                <a:ea typeface="ＭＳ Ｐゴシック" charset="-128"/>
                <a:cs typeface="Arial" panose="020B0604020202020204" pitchFamily="34" charset="0"/>
              </a:rPr>
              <a:t>Christina Liu</a:t>
            </a: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Integrative Biology</a:t>
            </a:r>
            <a:endParaRPr lang="en-US" sz="3300" dirty="0">
              <a:latin typeface="Arial" panose="020B0604020202020204" pitchFamily="34" charset="0"/>
              <a:ea typeface="ＭＳ Ｐゴシック" charset="-128"/>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4666268" cy="6875630"/>
          </a:xfrm>
          <a:prstGeom prst="rect">
            <a:avLst/>
          </a:prstGeom>
        </p:spPr>
      </p:pic>
      <p:sp>
        <p:nvSpPr>
          <p:cNvPr id="13" name="Title 5">
            <a:extLst>
              <a:ext uri="{FF2B5EF4-FFF2-40B4-BE49-F238E27FC236}">
                <a16:creationId xmlns:a16="http://schemas.microsoft.com/office/drawing/2014/main" id="{0BB2FB42-EAFA-84DE-F08A-C37DC9164C7D}"/>
              </a:ext>
            </a:extLst>
          </p:cNvPr>
          <p:cNvSpPr>
            <a:spLocks noGrp="1"/>
          </p:cNvSpPr>
          <p:nvPr>
            <p:ph type="ctrTitle"/>
          </p:nvPr>
        </p:nvSpPr>
        <p:spPr>
          <a:xfrm>
            <a:off x="4927133" y="282103"/>
            <a:ext cx="6274590" cy="2372421"/>
          </a:xfrm>
          <a:noFill/>
        </p:spPr>
        <p:txBody>
          <a:bodyPr>
            <a:normAutofit/>
          </a:bodyPr>
          <a:lstStyle/>
          <a:p>
            <a:pPr algn="l"/>
            <a:r>
              <a:rPr lang="en-US" sz="3600" b="1" dirty="0">
                <a:solidFill>
                  <a:srgbClr val="18453B"/>
                </a:solidFill>
                <a:latin typeface="Arial" panose="020B0604020202020204" pitchFamily="34" charset="0"/>
                <a:ea typeface="ＭＳ Ｐゴシック" charset="-128"/>
                <a:cs typeface="Arial" panose="020B0604020202020204" pitchFamily="34" charset="0"/>
              </a:rPr>
              <a:t>NatSci Undergraduate Learning Assistant Award</a:t>
            </a:r>
            <a:br>
              <a:rPr lang="en-US" sz="3600" dirty="0">
                <a:solidFill>
                  <a:srgbClr val="18453B"/>
                </a:solidFill>
                <a:ea typeface="ＭＳ Ｐゴシック" charset="-128"/>
              </a:rPr>
            </a:br>
            <a:br>
              <a:rPr lang="en-US" sz="3600" dirty="0">
                <a:solidFill>
                  <a:srgbClr val="18453B"/>
                </a:solidFill>
                <a:ea typeface="ＭＳ Ｐゴシック" charset="-128"/>
              </a:rPr>
            </a:br>
            <a:r>
              <a:rPr lang="en-US" sz="3600" b="1" dirty="0">
                <a:solidFill>
                  <a:srgbClr val="18453B"/>
                </a:solidFill>
                <a:latin typeface="Arial" panose="020B0604020202020204" pitchFamily="34" charset="0"/>
                <a:ea typeface="ＭＳ Ｐゴシック" charset="-128"/>
                <a:cs typeface="Arial" panose="020B0604020202020204" pitchFamily="34" charset="0"/>
              </a:rPr>
              <a:t>2022-2023</a:t>
            </a:r>
            <a:endParaRPr lang="en-US" sz="3600" dirty="0">
              <a:solidFill>
                <a:srgbClr val="18453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81788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59704" y="919295"/>
            <a:ext cx="10872592" cy="1485221"/>
          </a:xfrm>
          <a:solidFill>
            <a:srgbClr val="18453B"/>
          </a:solidFill>
        </p:spPr>
        <p:txBody>
          <a:bodyPr anchor="ctr">
            <a:normAutofit/>
          </a:bodyPr>
          <a:lstStyle/>
          <a:p>
            <a:r>
              <a:rPr lang="en-US" sz="4000" b="1" dirty="0">
                <a:solidFill>
                  <a:schemeClr val="bg1"/>
                </a:solidFill>
                <a:latin typeface="Arial" panose="020B0604020202020204" pitchFamily="34" charset="0"/>
                <a:ea typeface="ＭＳ Ｐゴシック" charset="-128"/>
                <a:cs typeface="Arial" panose="020B0604020202020204" pitchFamily="34" charset="0"/>
              </a:rPr>
              <a:t>NatSci Faculty Teaching Prize</a:t>
            </a:r>
            <a:br>
              <a:rPr lang="en-US" sz="4000" b="1" dirty="0">
                <a:solidFill>
                  <a:schemeClr val="bg1"/>
                </a:solidFill>
                <a:latin typeface="Arial" panose="020B0604020202020204" pitchFamily="34" charset="0"/>
                <a:ea typeface="ＭＳ Ｐゴシック" charset="-128"/>
                <a:cs typeface="Arial" panose="020B0604020202020204" pitchFamily="34" charset="0"/>
              </a:rPr>
            </a:br>
            <a:r>
              <a:rPr lang="en-US" sz="4000" b="1" dirty="0">
                <a:solidFill>
                  <a:schemeClr val="bg1"/>
                </a:solidFill>
                <a:latin typeface="Arial" panose="020B0604020202020204" pitchFamily="34" charset="0"/>
                <a:ea typeface="ＭＳ Ｐゴシック" charset="-128"/>
                <a:cs typeface="Arial" panose="020B0604020202020204" pitchFamily="34" charset="0"/>
              </a:rPr>
              <a:t>2022-2023</a:t>
            </a:r>
            <a:endParaRPr lang="en-US" dirty="0">
              <a:solidFill>
                <a:schemeClr val="bg1"/>
              </a:solidFill>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1524000" y="2585145"/>
            <a:ext cx="9144000" cy="1655762"/>
          </a:xfrm>
          <a:solidFill>
            <a:schemeClr val="bg1"/>
          </a:solidFill>
        </p:spPr>
        <p:txBody>
          <a:bodyPr>
            <a:noAutofit/>
          </a:bodyPr>
          <a:lstStyle/>
          <a:p>
            <a:endParaRPr lang="en-US" sz="2800" b="1"/>
          </a:p>
          <a:p>
            <a:pPr marL="0" marR="0" algn="l">
              <a:lnSpc>
                <a:spcPct val="107000"/>
              </a:lnSpc>
              <a:spcBef>
                <a:spcPts val="0"/>
              </a:spcBef>
              <a:spcAft>
                <a:spcPts val="800"/>
              </a:spcAft>
            </a:pPr>
            <a:r>
              <a:rPr lang="en-US" sz="2800" b="1">
                <a:effectLst/>
                <a:ea typeface="Calibri" panose="020F0502020204030204" pitchFamily="34" charset="0"/>
              </a:rPr>
              <a:t>NatSci Faculty Teaching Prizes</a:t>
            </a:r>
            <a:r>
              <a:rPr lang="en-US" sz="2800">
                <a:effectLst/>
                <a:ea typeface="Calibri" panose="020F0502020204030204" pitchFamily="34" charset="0"/>
              </a:rPr>
              <a:t> are made to fixed term and tenure system faculty in recognition of excellent teaching. Nominations are made by department chairs during the annual faculty raise process.</a:t>
            </a:r>
          </a:p>
        </p:txBody>
      </p:sp>
    </p:spTree>
    <p:extLst>
      <p:ext uri="{BB962C8B-B14F-4D97-AF65-F5344CB8AC3E}">
        <p14:creationId xmlns:p14="http://schemas.microsoft.com/office/powerpoint/2010/main" val="32949204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431801" y="3996666"/>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a:solidFill>
                  <a:prstClr val="black"/>
                </a:solidFill>
                <a:latin typeface="Arial" panose="020B0604020202020204" pitchFamily="34" charset="0"/>
                <a:ea typeface="ＭＳ Ｐゴシック" charset="-128"/>
                <a:cs typeface="Arial" panose="020B0604020202020204" pitchFamily="34" charset="0"/>
              </a:rPr>
              <a:t>Michael Brown</a:t>
            </a: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Mathematics</a:t>
            </a:r>
            <a:endParaRPr lang="en-US" sz="3300" dirty="0">
              <a:latin typeface="Arial" panose="020B0604020202020204" pitchFamily="34" charset="0"/>
              <a:ea typeface="ＭＳ Ｐゴシック" charset="-128"/>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4666268" cy="6875630"/>
          </a:xfrm>
          <a:prstGeom prst="rect">
            <a:avLst/>
          </a:prstGeom>
        </p:spPr>
      </p:pic>
      <p:sp>
        <p:nvSpPr>
          <p:cNvPr id="13" name="Title 5">
            <a:extLst>
              <a:ext uri="{FF2B5EF4-FFF2-40B4-BE49-F238E27FC236}">
                <a16:creationId xmlns:a16="http://schemas.microsoft.com/office/drawing/2014/main" id="{0BB2FB42-EAFA-84DE-F08A-C37DC9164C7D}"/>
              </a:ext>
            </a:extLst>
          </p:cNvPr>
          <p:cNvSpPr>
            <a:spLocks noGrp="1"/>
          </p:cNvSpPr>
          <p:nvPr>
            <p:ph type="ctrTitle"/>
          </p:nvPr>
        </p:nvSpPr>
        <p:spPr>
          <a:xfrm>
            <a:off x="4927133" y="282103"/>
            <a:ext cx="6274590" cy="2372421"/>
          </a:xfrm>
          <a:noFill/>
        </p:spPr>
        <p:txBody>
          <a:bodyPr>
            <a:normAutofit/>
          </a:bodyPr>
          <a:lstStyle/>
          <a:p>
            <a:pPr algn="l"/>
            <a:r>
              <a:rPr lang="en-US" sz="3600" b="1" dirty="0">
                <a:solidFill>
                  <a:srgbClr val="18453B"/>
                </a:solidFill>
                <a:latin typeface="Arial" panose="020B0604020202020204" pitchFamily="34" charset="0"/>
                <a:ea typeface="ＭＳ Ｐゴシック" charset="-128"/>
                <a:cs typeface="Arial" panose="020B0604020202020204" pitchFamily="34" charset="0"/>
              </a:rPr>
              <a:t>NatSci Faculty Teaching Prize</a:t>
            </a:r>
            <a:br>
              <a:rPr lang="en-US" sz="3600" dirty="0">
                <a:solidFill>
                  <a:srgbClr val="18453B"/>
                </a:solidFill>
                <a:ea typeface="ＭＳ Ｐゴシック" charset="-128"/>
              </a:rPr>
            </a:br>
            <a:br>
              <a:rPr lang="en-US" sz="3600" dirty="0">
                <a:solidFill>
                  <a:srgbClr val="18453B"/>
                </a:solidFill>
                <a:ea typeface="ＭＳ Ｐゴシック" charset="-128"/>
              </a:rPr>
            </a:br>
            <a:r>
              <a:rPr lang="en-US" sz="3600" b="1" dirty="0">
                <a:solidFill>
                  <a:srgbClr val="18453B"/>
                </a:solidFill>
                <a:latin typeface="Arial" panose="020B0604020202020204" pitchFamily="34" charset="0"/>
                <a:ea typeface="ＭＳ Ｐゴシック" charset="-128"/>
                <a:cs typeface="Arial" panose="020B0604020202020204" pitchFamily="34" charset="0"/>
              </a:rPr>
              <a:t>2022-2023</a:t>
            </a:r>
            <a:endParaRPr lang="en-US" sz="3600" dirty="0">
              <a:solidFill>
                <a:srgbClr val="18453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42915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431801" y="3996666"/>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a:solidFill>
                  <a:prstClr val="black"/>
                </a:solidFill>
                <a:latin typeface="Arial" panose="020B0604020202020204" pitchFamily="34" charset="0"/>
                <a:ea typeface="ＭＳ Ｐゴシック" charset="-128"/>
                <a:cs typeface="Arial" panose="020B0604020202020204" pitchFamily="34" charset="0"/>
              </a:rPr>
              <a:t>Corrine Higley</a:t>
            </a: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Biological Science Program </a:t>
            </a:r>
            <a:endParaRPr lang="en-US" sz="3300" dirty="0">
              <a:latin typeface="Arial" panose="020B0604020202020204" pitchFamily="34" charset="0"/>
              <a:ea typeface="ＭＳ Ｐゴシック" charset="-128"/>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4666268" cy="6875630"/>
          </a:xfrm>
          <a:prstGeom prst="rect">
            <a:avLst/>
          </a:prstGeom>
        </p:spPr>
      </p:pic>
      <p:sp>
        <p:nvSpPr>
          <p:cNvPr id="13" name="Title 5">
            <a:extLst>
              <a:ext uri="{FF2B5EF4-FFF2-40B4-BE49-F238E27FC236}">
                <a16:creationId xmlns:a16="http://schemas.microsoft.com/office/drawing/2014/main" id="{0BB2FB42-EAFA-84DE-F08A-C37DC9164C7D}"/>
              </a:ext>
            </a:extLst>
          </p:cNvPr>
          <p:cNvSpPr>
            <a:spLocks noGrp="1"/>
          </p:cNvSpPr>
          <p:nvPr>
            <p:ph type="ctrTitle"/>
          </p:nvPr>
        </p:nvSpPr>
        <p:spPr>
          <a:xfrm>
            <a:off x="4927133" y="282103"/>
            <a:ext cx="6274590" cy="2372421"/>
          </a:xfrm>
          <a:noFill/>
        </p:spPr>
        <p:txBody>
          <a:bodyPr>
            <a:normAutofit/>
          </a:bodyPr>
          <a:lstStyle/>
          <a:p>
            <a:pPr algn="l"/>
            <a:r>
              <a:rPr lang="en-US" sz="3600" b="1" dirty="0">
                <a:solidFill>
                  <a:srgbClr val="18453B"/>
                </a:solidFill>
                <a:latin typeface="Arial" panose="020B0604020202020204" pitchFamily="34" charset="0"/>
                <a:ea typeface="ＭＳ Ｐゴシック" charset="-128"/>
                <a:cs typeface="Arial" panose="020B0604020202020204" pitchFamily="34" charset="0"/>
              </a:rPr>
              <a:t>NatSci Faculty Teaching Prize</a:t>
            </a:r>
            <a:br>
              <a:rPr lang="en-US" sz="3600" dirty="0">
                <a:solidFill>
                  <a:srgbClr val="18453B"/>
                </a:solidFill>
                <a:ea typeface="ＭＳ Ｐゴシック" charset="-128"/>
              </a:rPr>
            </a:br>
            <a:br>
              <a:rPr lang="en-US" sz="3600" dirty="0">
                <a:solidFill>
                  <a:srgbClr val="18453B"/>
                </a:solidFill>
                <a:ea typeface="ＭＳ Ｐゴシック" charset="-128"/>
              </a:rPr>
            </a:br>
            <a:r>
              <a:rPr lang="en-US" sz="3600" b="1" dirty="0">
                <a:solidFill>
                  <a:srgbClr val="18453B"/>
                </a:solidFill>
                <a:latin typeface="Arial" panose="020B0604020202020204" pitchFamily="34" charset="0"/>
                <a:ea typeface="ＭＳ Ｐゴシック" charset="-128"/>
                <a:cs typeface="Arial" panose="020B0604020202020204" pitchFamily="34" charset="0"/>
              </a:rPr>
              <a:t>2022-2023</a:t>
            </a:r>
            <a:endParaRPr lang="en-US" sz="3600" dirty="0">
              <a:solidFill>
                <a:srgbClr val="18453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18912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431801" y="3996666"/>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a:solidFill>
                  <a:prstClr val="black"/>
                </a:solidFill>
                <a:latin typeface="Arial" panose="020B0604020202020204" pitchFamily="34" charset="0"/>
                <a:ea typeface="ＭＳ Ｐゴシック" charset="-128"/>
                <a:cs typeface="Arial" panose="020B0604020202020204" pitchFamily="34" charset="0"/>
              </a:rPr>
              <a:t>Krystyna </a:t>
            </a:r>
            <a:r>
              <a:rPr lang="en-US" sz="3300" b="1" dirty="0" err="1">
                <a:solidFill>
                  <a:prstClr val="black"/>
                </a:solidFill>
                <a:latin typeface="Arial" panose="020B0604020202020204" pitchFamily="34" charset="0"/>
                <a:ea typeface="ＭＳ Ｐゴシック" charset="-128"/>
                <a:cs typeface="Arial" panose="020B0604020202020204" pitchFamily="34" charset="0"/>
              </a:rPr>
              <a:t>Kijewska</a:t>
            </a:r>
            <a:endParaRPr lang="en-US" sz="3300" b="1" dirty="0">
              <a:solidFill>
                <a:prstClr val="black"/>
              </a:solidFill>
              <a:latin typeface="Arial" panose="020B0604020202020204" pitchFamily="34" charset="0"/>
              <a:ea typeface="ＭＳ Ｐゴシック" charset="-128"/>
              <a:cs typeface="Arial" panose="020B0604020202020204" pitchFamily="34" charset="0"/>
            </a:endParaRP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Chemistry</a:t>
            </a:r>
            <a:endParaRPr lang="en-US" sz="3300" dirty="0">
              <a:latin typeface="Arial" panose="020B0604020202020204" pitchFamily="34" charset="0"/>
              <a:ea typeface="ＭＳ Ｐゴシック" charset="-128"/>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sp>
        <p:nvSpPr>
          <p:cNvPr id="13" name="Title 5">
            <a:extLst>
              <a:ext uri="{FF2B5EF4-FFF2-40B4-BE49-F238E27FC236}">
                <a16:creationId xmlns:a16="http://schemas.microsoft.com/office/drawing/2014/main" id="{0BB2FB42-EAFA-84DE-F08A-C37DC9164C7D}"/>
              </a:ext>
            </a:extLst>
          </p:cNvPr>
          <p:cNvSpPr>
            <a:spLocks noGrp="1"/>
          </p:cNvSpPr>
          <p:nvPr>
            <p:ph type="ctrTitle"/>
          </p:nvPr>
        </p:nvSpPr>
        <p:spPr>
          <a:xfrm>
            <a:off x="4927133" y="282103"/>
            <a:ext cx="6274590" cy="2372421"/>
          </a:xfrm>
          <a:noFill/>
        </p:spPr>
        <p:txBody>
          <a:bodyPr>
            <a:normAutofit/>
          </a:bodyPr>
          <a:lstStyle/>
          <a:p>
            <a:pPr algn="l"/>
            <a:r>
              <a:rPr lang="en-US" sz="3600" b="1" dirty="0">
                <a:solidFill>
                  <a:srgbClr val="18453B"/>
                </a:solidFill>
                <a:latin typeface="Arial" panose="020B0604020202020204" pitchFamily="34" charset="0"/>
                <a:ea typeface="ＭＳ Ｐゴシック" charset="-128"/>
                <a:cs typeface="Arial" panose="020B0604020202020204" pitchFamily="34" charset="0"/>
              </a:rPr>
              <a:t>NatSci Faculty Teaching Prize</a:t>
            </a:r>
            <a:br>
              <a:rPr lang="en-US" sz="3600" dirty="0">
                <a:solidFill>
                  <a:srgbClr val="18453B"/>
                </a:solidFill>
                <a:ea typeface="ＭＳ Ｐゴシック" charset="-128"/>
              </a:rPr>
            </a:br>
            <a:br>
              <a:rPr lang="en-US" sz="3600" dirty="0">
                <a:solidFill>
                  <a:srgbClr val="18453B"/>
                </a:solidFill>
                <a:ea typeface="ＭＳ Ｐゴシック" charset="-128"/>
              </a:rPr>
            </a:br>
            <a:r>
              <a:rPr lang="en-US" sz="3600" b="1" dirty="0">
                <a:solidFill>
                  <a:srgbClr val="18453B"/>
                </a:solidFill>
                <a:latin typeface="Arial" panose="020B0604020202020204" pitchFamily="34" charset="0"/>
                <a:ea typeface="ＭＳ Ｐゴシック" charset="-128"/>
                <a:cs typeface="Arial" panose="020B0604020202020204" pitchFamily="34" charset="0"/>
              </a:rPr>
              <a:t>2022-2023</a:t>
            </a:r>
            <a:endParaRPr lang="en-US" sz="3600" dirty="0">
              <a:solidFill>
                <a:srgbClr val="18453B"/>
              </a:solidFill>
              <a:latin typeface="Arial" panose="020B0604020202020204" pitchFamily="34" charset="0"/>
              <a:cs typeface="Arial" panose="020B0604020202020204" pitchFamily="34" charset="0"/>
            </a:endParaRPr>
          </a:p>
        </p:txBody>
      </p:sp>
      <p:pic>
        <p:nvPicPr>
          <p:cNvPr id="9" name="Picture 8" descr="A person with long hair">
            <a:extLst>
              <a:ext uri="{FF2B5EF4-FFF2-40B4-BE49-F238E27FC236}">
                <a16:creationId xmlns:a16="http://schemas.microsoft.com/office/drawing/2014/main" id="{7E275902-09D2-2D16-5F33-F08A56EC80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519"/>
          <a:stretch/>
        </p:blipFill>
        <p:spPr>
          <a:xfrm>
            <a:off x="0" y="-54378"/>
            <a:ext cx="4637988" cy="6906064"/>
          </a:xfrm>
          <a:prstGeom prst="rect">
            <a:avLst/>
          </a:prstGeom>
        </p:spPr>
      </p:pic>
    </p:spTree>
    <p:extLst>
      <p:ext uri="{BB962C8B-B14F-4D97-AF65-F5344CB8AC3E}">
        <p14:creationId xmlns:p14="http://schemas.microsoft.com/office/powerpoint/2010/main" val="30714948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431801" y="3996666"/>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err="1">
                <a:solidFill>
                  <a:prstClr val="black"/>
                </a:solidFill>
                <a:latin typeface="Arial" panose="020B0604020202020204" pitchFamily="34" charset="0"/>
                <a:ea typeface="ＭＳ Ｐゴシック" charset="-128"/>
                <a:cs typeface="Arial" panose="020B0604020202020204" pitchFamily="34" charset="0"/>
              </a:rPr>
              <a:t>Dola</a:t>
            </a:r>
            <a:r>
              <a:rPr lang="en-US" sz="3300" b="1" dirty="0">
                <a:solidFill>
                  <a:prstClr val="black"/>
                </a:solidFill>
                <a:latin typeface="Arial" panose="020B0604020202020204" pitchFamily="34" charset="0"/>
                <a:ea typeface="ＭＳ Ｐゴシック" charset="-128"/>
                <a:cs typeface="Arial" panose="020B0604020202020204" pitchFamily="34" charset="0"/>
              </a:rPr>
              <a:t> Pathak</a:t>
            </a: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Statistics and Probability</a:t>
            </a:r>
            <a:endParaRPr lang="en-US" sz="3300" dirty="0">
              <a:latin typeface="Arial" panose="020B0604020202020204" pitchFamily="34" charset="0"/>
              <a:ea typeface="ＭＳ Ｐゴシック" charset="-128"/>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4666268" cy="6875630"/>
          </a:xfrm>
          <a:prstGeom prst="rect">
            <a:avLst/>
          </a:prstGeom>
        </p:spPr>
      </p:pic>
      <p:sp>
        <p:nvSpPr>
          <p:cNvPr id="13" name="Title 5">
            <a:extLst>
              <a:ext uri="{FF2B5EF4-FFF2-40B4-BE49-F238E27FC236}">
                <a16:creationId xmlns:a16="http://schemas.microsoft.com/office/drawing/2014/main" id="{0BB2FB42-EAFA-84DE-F08A-C37DC9164C7D}"/>
              </a:ext>
            </a:extLst>
          </p:cNvPr>
          <p:cNvSpPr>
            <a:spLocks noGrp="1"/>
          </p:cNvSpPr>
          <p:nvPr>
            <p:ph type="ctrTitle"/>
          </p:nvPr>
        </p:nvSpPr>
        <p:spPr>
          <a:xfrm>
            <a:off x="4927133" y="282103"/>
            <a:ext cx="6274590" cy="2372421"/>
          </a:xfrm>
          <a:noFill/>
        </p:spPr>
        <p:txBody>
          <a:bodyPr>
            <a:normAutofit/>
          </a:bodyPr>
          <a:lstStyle/>
          <a:p>
            <a:pPr algn="l"/>
            <a:r>
              <a:rPr lang="en-US" sz="3600" b="1" dirty="0">
                <a:solidFill>
                  <a:srgbClr val="18453B"/>
                </a:solidFill>
                <a:latin typeface="Arial" panose="020B0604020202020204" pitchFamily="34" charset="0"/>
                <a:ea typeface="ＭＳ Ｐゴシック" charset="-128"/>
                <a:cs typeface="Arial" panose="020B0604020202020204" pitchFamily="34" charset="0"/>
              </a:rPr>
              <a:t>NatSci Faculty Teaching Prize</a:t>
            </a:r>
            <a:br>
              <a:rPr lang="en-US" sz="3600" dirty="0">
                <a:solidFill>
                  <a:srgbClr val="18453B"/>
                </a:solidFill>
                <a:ea typeface="ＭＳ Ｐゴシック" charset="-128"/>
              </a:rPr>
            </a:br>
            <a:br>
              <a:rPr lang="en-US" sz="3600" dirty="0">
                <a:solidFill>
                  <a:srgbClr val="18453B"/>
                </a:solidFill>
                <a:ea typeface="ＭＳ Ｐゴシック" charset="-128"/>
              </a:rPr>
            </a:br>
            <a:r>
              <a:rPr lang="en-US" sz="3600" b="1" dirty="0">
                <a:solidFill>
                  <a:srgbClr val="18453B"/>
                </a:solidFill>
                <a:latin typeface="Arial" panose="020B0604020202020204" pitchFamily="34" charset="0"/>
                <a:ea typeface="ＭＳ Ｐゴシック" charset="-128"/>
                <a:cs typeface="Arial" panose="020B0604020202020204" pitchFamily="34" charset="0"/>
              </a:rPr>
              <a:t>2022-2023</a:t>
            </a:r>
            <a:endParaRPr lang="en-US" sz="3600" dirty="0">
              <a:solidFill>
                <a:srgbClr val="18453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93311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B1C0649-DBE8-440C-B7F9-96906238F445}"/>
              </a:ext>
            </a:extLst>
          </p:cNvPr>
          <p:cNvSpPr txBox="1"/>
          <p:nvPr/>
        </p:nvSpPr>
        <p:spPr>
          <a:xfrm>
            <a:off x="1596566" y="3280288"/>
            <a:ext cx="9144000" cy="1044325"/>
          </a:xfrm>
          <a:prstGeom prst="rect">
            <a:avLst/>
          </a:prstGeom>
          <a:noFill/>
        </p:spPr>
        <p:txBody>
          <a:bodyPr wrap="square">
            <a:spAutoFit/>
          </a:bodyPr>
          <a:lstStyle/>
          <a:p>
            <a:pPr marL="0" marR="0">
              <a:lnSpc>
                <a:spcPct val="107000"/>
              </a:lnSpc>
              <a:spcBef>
                <a:spcPts val="0"/>
              </a:spcBef>
              <a:spcAft>
                <a:spcPts val="0"/>
              </a:spcAft>
            </a:pPr>
            <a:r>
              <a:rPr lang="en-US" sz="3000">
                <a:effectLst/>
                <a:latin typeface="Arial" panose="020B0604020202020204" pitchFamily="34" charset="0"/>
                <a:ea typeface="Calibri" panose="020F0502020204030204" pitchFamily="34" charset="0"/>
                <a:cs typeface="Arial" panose="020B0604020202020204" pitchFamily="34" charset="0"/>
              </a:rPr>
              <a:t>The next four awards are given by the college’s </a:t>
            </a:r>
            <a:r>
              <a:rPr lang="en-US" sz="3000" b="1">
                <a:effectLst/>
                <a:latin typeface="Arial" panose="020B0604020202020204" pitchFamily="34" charset="0"/>
                <a:ea typeface="Calibri" panose="020F0502020204030204" pitchFamily="34" charset="0"/>
                <a:cs typeface="Arial" panose="020B0604020202020204" pitchFamily="34" charset="0"/>
              </a:rPr>
              <a:t>Center for Integrative Studies in General Science</a:t>
            </a:r>
            <a:r>
              <a:rPr lang="en-US" sz="3000">
                <a:effectLst/>
                <a:latin typeface="Arial" panose="020B0604020202020204" pitchFamily="34" charset="0"/>
                <a:ea typeface="Calibri" panose="020F0502020204030204" pitchFamily="34" charset="0"/>
                <a:cs typeface="Arial" panose="020B0604020202020204" pitchFamily="34" charset="0"/>
              </a:rPr>
              <a:t>:</a:t>
            </a:r>
          </a:p>
        </p:txBody>
      </p:sp>
      <p:sp>
        <p:nvSpPr>
          <p:cNvPr id="4" name="Rectangle 3">
            <a:extLst>
              <a:ext uri="{FF2B5EF4-FFF2-40B4-BE49-F238E27FC236}">
                <a16:creationId xmlns:a16="http://schemas.microsoft.com/office/drawing/2014/main" id="{F6A5E590-C546-4DB2-A274-A94A64BC617C}"/>
              </a:ext>
            </a:extLst>
          </p:cNvPr>
          <p:cNvSpPr/>
          <p:nvPr/>
        </p:nvSpPr>
        <p:spPr>
          <a:xfrm>
            <a:off x="732270" y="794027"/>
            <a:ext cx="10872592" cy="1942156"/>
          </a:xfrm>
          <a:prstGeom prst="rect">
            <a:avLst/>
          </a:prstGeom>
          <a:solidFill>
            <a:srgbClr val="184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6000" baseline="30000" dirty="0">
              <a:solidFill>
                <a:srgbClr val="FFC03D"/>
              </a:solidFill>
              <a:latin typeface="Gotham Bold"/>
              <a:cs typeface="Gotham Bold"/>
            </a:endParaRPr>
          </a:p>
          <a:p>
            <a:pPr algn="ctr">
              <a:lnSpc>
                <a:spcPct val="80000"/>
              </a:lnSpc>
            </a:pPr>
            <a:r>
              <a:rPr lang="en-US" sz="6000" baseline="30000" dirty="0">
                <a:solidFill>
                  <a:srgbClr val="FFC03D"/>
                </a:solidFill>
                <a:latin typeface="Gotham Bold"/>
                <a:cs typeface="Gotham Bold"/>
              </a:rPr>
              <a:t>CISGS Awards </a:t>
            </a:r>
          </a:p>
          <a:p>
            <a:pPr algn="ctr">
              <a:lnSpc>
                <a:spcPct val="80000"/>
              </a:lnSpc>
            </a:pPr>
            <a:r>
              <a:rPr lang="en-US" sz="5400" baseline="30000" dirty="0">
                <a:solidFill>
                  <a:schemeClr val="bg1"/>
                </a:solidFill>
                <a:latin typeface="Gotham Bold"/>
                <a:cs typeface="Gotham Bold"/>
              </a:rPr>
              <a:t>2022-2023</a:t>
            </a:r>
            <a:endParaRPr lang="en-US" sz="4800" baseline="30000" dirty="0">
              <a:solidFill>
                <a:schemeClr val="bg1"/>
              </a:solidFill>
              <a:latin typeface="Gotham Bold"/>
              <a:cs typeface="Gotham Bold"/>
            </a:endParaRPr>
          </a:p>
        </p:txBody>
      </p:sp>
    </p:spTree>
    <p:extLst>
      <p:ext uri="{BB962C8B-B14F-4D97-AF65-F5344CB8AC3E}">
        <p14:creationId xmlns:p14="http://schemas.microsoft.com/office/powerpoint/2010/main" val="39587757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59704" y="919775"/>
            <a:ext cx="10872592" cy="1660143"/>
          </a:xfrm>
          <a:solidFill>
            <a:srgbClr val="18453B"/>
          </a:solidFill>
        </p:spPr>
        <p:txBody>
          <a:bodyPr anchor="ctr">
            <a:normAutofit fontScale="90000"/>
          </a:bodyPr>
          <a:lstStyle/>
          <a:p>
            <a:r>
              <a:rPr lang="en-US" sz="4000" b="1" dirty="0">
                <a:solidFill>
                  <a:schemeClr val="bg1"/>
                </a:solidFill>
                <a:latin typeface="Arial" panose="020B0604020202020204" pitchFamily="34" charset="0"/>
                <a:ea typeface="ＭＳ Ｐゴシック" charset="-128"/>
                <a:cs typeface="Arial" panose="020B0604020202020204" pitchFamily="34" charset="0"/>
              </a:rPr>
              <a:t>Lorena V. Blinn Endowed </a:t>
            </a:r>
            <a:br>
              <a:rPr lang="en-US" sz="4000" b="1" dirty="0">
                <a:solidFill>
                  <a:schemeClr val="bg1"/>
                </a:solidFill>
                <a:latin typeface="Arial" panose="020B0604020202020204" pitchFamily="34" charset="0"/>
                <a:ea typeface="ＭＳ Ｐゴシック" charset="-128"/>
                <a:cs typeface="Arial" panose="020B0604020202020204" pitchFamily="34" charset="0"/>
              </a:rPr>
            </a:br>
            <a:r>
              <a:rPr lang="en-US" sz="4000" b="1" dirty="0">
                <a:solidFill>
                  <a:schemeClr val="bg1"/>
                </a:solidFill>
                <a:latin typeface="Arial" panose="020B0604020202020204" pitchFamily="34" charset="0"/>
                <a:ea typeface="ＭＳ Ｐゴシック" charset="-128"/>
                <a:cs typeface="Arial" panose="020B0604020202020204" pitchFamily="34" charset="0"/>
              </a:rPr>
              <a:t>Teaching Award</a:t>
            </a:r>
            <a:br>
              <a:rPr lang="en-US" sz="4000" b="1" dirty="0">
                <a:solidFill>
                  <a:schemeClr val="bg1"/>
                </a:solidFill>
                <a:latin typeface="Arial" panose="020B0604020202020204" pitchFamily="34" charset="0"/>
                <a:ea typeface="ＭＳ Ｐゴシック" charset="-128"/>
                <a:cs typeface="Arial" panose="020B0604020202020204" pitchFamily="34" charset="0"/>
              </a:rPr>
            </a:br>
            <a:r>
              <a:rPr lang="en-US" sz="4000" b="1" dirty="0">
                <a:solidFill>
                  <a:schemeClr val="bg1"/>
                </a:solidFill>
                <a:latin typeface="Arial" panose="020B0604020202020204" pitchFamily="34" charset="0"/>
                <a:ea typeface="ＭＳ Ｐゴシック" charset="-128"/>
                <a:cs typeface="Arial" panose="020B0604020202020204" pitchFamily="34" charset="0"/>
              </a:rPr>
              <a:t>2022-2023</a:t>
            </a:r>
            <a:endParaRPr lang="en-US" dirty="0">
              <a:solidFill>
                <a:schemeClr val="bg1"/>
              </a:solidFill>
              <a:latin typeface="Arial" panose="020B0604020202020204" pitchFamily="34" charset="0"/>
              <a:cs typeface="Arial" panose="020B0604020202020204" pitchFamily="34" charset="0"/>
            </a:endParaRPr>
          </a:p>
        </p:txBody>
      </p:sp>
      <p:sp>
        <p:nvSpPr>
          <p:cNvPr id="7" name="Subtitle 6"/>
          <p:cNvSpPr>
            <a:spLocks noGrp="1"/>
          </p:cNvSpPr>
          <p:nvPr>
            <p:ph type="subTitle" idx="1"/>
          </p:nvPr>
        </p:nvSpPr>
        <p:spPr>
          <a:xfrm>
            <a:off x="1938780" y="3130056"/>
            <a:ext cx="9144000" cy="1524582"/>
          </a:xfrm>
          <a:solidFill>
            <a:schemeClr val="bg1"/>
          </a:solidFill>
        </p:spPr>
        <p:txBody>
          <a:bodyPr>
            <a:normAutofit/>
          </a:bodyPr>
          <a:lstStyle/>
          <a:p>
            <a:pPr algn="l"/>
            <a:r>
              <a:rPr lang="en-US" sz="3000">
                <a:effectLst/>
                <a:ea typeface="Calibri" panose="020F0502020204030204" pitchFamily="34" charset="0"/>
              </a:rPr>
              <a:t>This award goes to faculty members who exhibit expertise in teaching and in advancing pedagogy and the education offered by CISGS. </a:t>
            </a:r>
            <a:endParaRPr lang="en-US" sz="3000"/>
          </a:p>
        </p:txBody>
      </p:sp>
    </p:spTree>
    <p:extLst>
      <p:ext uri="{BB962C8B-B14F-4D97-AF65-F5344CB8AC3E}">
        <p14:creationId xmlns:p14="http://schemas.microsoft.com/office/powerpoint/2010/main" val="13684922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431801" y="3996666"/>
            <a:ext cx="6274590" cy="1414322"/>
          </a:xfrm>
          <a:noFill/>
        </p:spPr>
        <p:txBody>
          <a:bodyPr vert="horz" lIns="91440" tIns="45720" rIns="91440" bIns="45720" rtlCol="0">
            <a:noAutofit/>
          </a:bodyPr>
          <a:lstStyle/>
          <a:p>
            <a:pPr lvl="1" algn="l" defTabSz="457200" fontAlgn="base">
              <a:lnSpc>
                <a:spcPct val="100000"/>
              </a:lnSpc>
              <a:spcBef>
                <a:spcPct val="20000"/>
              </a:spcBef>
              <a:spcAft>
                <a:spcPct val="0"/>
              </a:spcAft>
              <a:buClr>
                <a:prstClr val="black">
                  <a:lumMod val="75000"/>
                  <a:lumOff val="25000"/>
                </a:prstClr>
              </a:buClr>
              <a:buSzPct val="85000"/>
            </a:pPr>
            <a:r>
              <a:rPr lang="en-US" sz="3300" b="1" dirty="0">
                <a:solidFill>
                  <a:prstClr val="black"/>
                </a:solidFill>
                <a:latin typeface="Arial" panose="020B0604020202020204" pitchFamily="34" charset="0"/>
                <a:ea typeface="ＭＳ Ｐゴシック" charset="-128"/>
                <a:cs typeface="Arial" panose="020B0604020202020204" pitchFamily="34" charset="0"/>
              </a:rPr>
              <a:t>Matt </a:t>
            </a:r>
            <a:r>
              <a:rPr lang="en-US" sz="3300" b="1" dirty="0" err="1">
                <a:solidFill>
                  <a:prstClr val="black"/>
                </a:solidFill>
                <a:latin typeface="Arial" panose="020B0604020202020204" pitchFamily="34" charset="0"/>
                <a:ea typeface="ＭＳ Ｐゴシック" charset="-128"/>
                <a:cs typeface="Arial" panose="020B0604020202020204" pitchFamily="34" charset="0"/>
              </a:rPr>
              <a:t>Oney</a:t>
            </a:r>
            <a:endParaRPr lang="en-US" sz="3300" b="1" dirty="0">
              <a:solidFill>
                <a:prstClr val="black"/>
              </a:solidFill>
              <a:latin typeface="Arial" panose="020B0604020202020204" pitchFamily="34" charset="0"/>
              <a:ea typeface="ＭＳ Ｐゴシック" charset="-128"/>
              <a:cs typeface="Arial" panose="020B0604020202020204" pitchFamily="34" charset="0"/>
            </a:endParaRPr>
          </a:p>
          <a:p>
            <a:pPr lvl="1" algn="l" defTabSz="457200" fontAlgn="base">
              <a:lnSpc>
                <a:spcPct val="100000"/>
              </a:lnSpc>
              <a:spcBef>
                <a:spcPct val="20000"/>
              </a:spcBef>
              <a:spcAft>
                <a:spcPct val="0"/>
              </a:spcAft>
              <a:buClr>
                <a:prstClr val="black">
                  <a:lumMod val="75000"/>
                  <a:lumOff val="25000"/>
                </a:prstClr>
              </a:buClr>
              <a:buSzPct val="85000"/>
            </a:pPr>
            <a:r>
              <a:rPr lang="en-US" sz="3300" dirty="0">
                <a:latin typeface="Arial"/>
                <a:ea typeface="ＭＳ Ｐゴシック"/>
                <a:cs typeface="Arial"/>
              </a:rPr>
              <a:t>Center for Integrative Studies in Science </a:t>
            </a:r>
            <a:endParaRPr lang="en-US" sz="3300" dirty="0">
              <a:latin typeface="Arial" panose="020B0604020202020204" pitchFamily="34" charset="0"/>
              <a:ea typeface="ＭＳ Ｐゴシック" charset="-128"/>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1E3580F5-A5E6-EA95-56D8-08F456AE65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7310" y="5568507"/>
            <a:ext cx="1883859" cy="533807"/>
          </a:xfrm>
          <a:prstGeom prst="rect">
            <a:avLst/>
          </a:prstGeom>
        </p:spPr>
      </p:pic>
      <p:pic>
        <p:nvPicPr>
          <p:cNvPr id="3" name="Picture 2">
            <a:extLst>
              <a:ext uri="{FF2B5EF4-FFF2-40B4-BE49-F238E27FC236}">
                <a16:creationId xmlns:a16="http://schemas.microsoft.com/office/drawing/2014/main" id="{6D90DC27-A38D-210E-441E-775FF107BB7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1596" y="0"/>
            <a:ext cx="5297864" cy="6875630"/>
          </a:xfrm>
          <a:prstGeom prst="rect">
            <a:avLst/>
          </a:prstGeom>
        </p:spPr>
      </p:pic>
      <p:sp>
        <p:nvSpPr>
          <p:cNvPr id="13" name="Title 5">
            <a:extLst>
              <a:ext uri="{FF2B5EF4-FFF2-40B4-BE49-F238E27FC236}">
                <a16:creationId xmlns:a16="http://schemas.microsoft.com/office/drawing/2014/main" id="{0BB2FB42-EAFA-84DE-F08A-C37DC9164C7D}"/>
              </a:ext>
            </a:extLst>
          </p:cNvPr>
          <p:cNvSpPr>
            <a:spLocks noGrp="1"/>
          </p:cNvSpPr>
          <p:nvPr>
            <p:ph type="ctrTitle"/>
          </p:nvPr>
        </p:nvSpPr>
        <p:spPr>
          <a:xfrm>
            <a:off x="4927133" y="282103"/>
            <a:ext cx="6274590" cy="2372421"/>
          </a:xfrm>
          <a:noFill/>
        </p:spPr>
        <p:txBody>
          <a:bodyPr>
            <a:normAutofit/>
          </a:bodyPr>
          <a:lstStyle/>
          <a:p>
            <a:pPr algn="l"/>
            <a:r>
              <a:rPr lang="en-US" sz="3600" b="1" dirty="0">
                <a:solidFill>
                  <a:srgbClr val="18453B"/>
                </a:solidFill>
                <a:latin typeface="Arial" panose="020B0604020202020204" pitchFamily="34" charset="0"/>
                <a:ea typeface="ＭＳ Ｐゴシック" charset="-128"/>
                <a:cs typeface="Arial" panose="020B0604020202020204" pitchFamily="34" charset="0"/>
              </a:rPr>
              <a:t>Lorena V. Blinn Endowed Teaching Award </a:t>
            </a:r>
            <a:br>
              <a:rPr lang="en-US" sz="3600" dirty="0">
                <a:solidFill>
                  <a:srgbClr val="18453B"/>
                </a:solidFill>
                <a:ea typeface="ＭＳ Ｐゴシック" charset="-128"/>
              </a:rPr>
            </a:br>
            <a:br>
              <a:rPr lang="en-US" sz="3600" dirty="0">
                <a:solidFill>
                  <a:srgbClr val="18453B"/>
                </a:solidFill>
                <a:ea typeface="ＭＳ Ｐゴシック" charset="-128"/>
              </a:rPr>
            </a:br>
            <a:r>
              <a:rPr lang="en-US" sz="3600" b="1" dirty="0">
                <a:solidFill>
                  <a:srgbClr val="18453B"/>
                </a:solidFill>
                <a:latin typeface="Arial" panose="020B0604020202020204" pitchFamily="34" charset="0"/>
                <a:ea typeface="ＭＳ Ｐゴシック" charset="-128"/>
                <a:cs typeface="Arial" panose="020B0604020202020204" pitchFamily="34" charset="0"/>
              </a:rPr>
              <a:t>2022-2023</a:t>
            </a:r>
            <a:endParaRPr lang="en-US" sz="3600" dirty="0">
              <a:solidFill>
                <a:srgbClr val="18453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81251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4DD25FEBD564049A3B274147CE23037" ma:contentTypeVersion="12" ma:contentTypeDescription="Create a new document." ma:contentTypeScope="" ma:versionID="1b3ee8f95211dc034769a219be1e8d3e">
  <xsd:schema xmlns:xsd="http://www.w3.org/2001/XMLSchema" xmlns:xs="http://www.w3.org/2001/XMLSchema" xmlns:p="http://schemas.microsoft.com/office/2006/metadata/properties" xmlns:ns3="f0ffbd98-360b-469d-a81d-e552764d6815" xmlns:ns4="8911d09b-6893-4b02-8cff-725651663eda" targetNamespace="http://schemas.microsoft.com/office/2006/metadata/properties" ma:root="true" ma:fieldsID="7224e8d6133bcd0df7a4d9c880c4a5ad" ns3:_="" ns4:_="">
    <xsd:import namespace="f0ffbd98-360b-469d-a81d-e552764d6815"/>
    <xsd:import namespace="8911d09b-6893-4b02-8cff-725651663ed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ffbd98-360b-469d-a81d-e552764d68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11d09b-6893-4b02-8cff-725651663ed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AD35D3-FC83-425E-95CE-5A87A79201E2}">
  <ds:schemaRefs>
    <ds:schemaRef ds:uri="http://schemas.microsoft.com/sharepoint/v3/contenttype/forms"/>
  </ds:schemaRefs>
</ds:datastoreItem>
</file>

<file path=customXml/itemProps2.xml><?xml version="1.0" encoding="utf-8"?>
<ds:datastoreItem xmlns:ds="http://schemas.openxmlformats.org/officeDocument/2006/customXml" ds:itemID="{F909A4A7-94E0-4617-A38B-C50A65D1671B}">
  <ds:schemaRefs>
    <ds:schemaRef ds:uri="http://schemas.microsoft.com/office/infopath/2007/PartnerControls"/>
    <ds:schemaRef ds:uri="http://purl.org/dc/elements/1.1/"/>
    <ds:schemaRef ds:uri="http://schemas.microsoft.com/office/2006/metadata/properties"/>
    <ds:schemaRef ds:uri="f0ffbd98-360b-469d-a81d-e552764d6815"/>
    <ds:schemaRef ds:uri="http://purl.org/dc/terms/"/>
    <ds:schemaRef ds:uri="http://schemas.openxmlformats.org/package/2006/metadata/core-properties"/>
    <ds:schemaRef ds:uri="http://schemas.microsoft.com/office/2006/documentManagement/types"/>
    <ds:schemaRef ds:uri="http://purl.org/dc/dcmitype/"/>
    <ds:schemaRef ds:uri="8911d09b-6893-4b02-8cff-725651663eda"/>
    <ds:schemaRef ds:uri="http://www.w3.org/XML/1998/namespace"/>
  </ds:schemaRefs>
</ds:datastoreItem>
</file>

<file path=customXml/itemProps3.xml><?xml version="1.0" encoding="utf-8"?>
<ds:datastoreItem xmlns:ds="http://schemas.openxmlformats.org/officeDocument/2006/customXml" ds:itemID="{E4384543-801B-4943-A23F-FEBED2151F14}">
  <ds:schemaRefs>
    <ds:schemaRef ds:uri="8911d09b-6893-4b02-8cff-725651663eda"/>
    <ds:schemaRef ds:uri="f0ffbd98-360b-469d-a81d-e552764d68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3062</TotalTime>
  <Words>3533</Words>
  <Application>Microsoft Office PowerPoint</Application>
  <PresentationFormat>Widescreen</PresentationFormat>
  <Paragraphs>669</Paragraphs>
  <Slides>110</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110</vt:i4>
      </vt:variant>
    </vt:vector>
  </HeadingPairs>
  <TitlesOfParts>
    <vt:vector size="120" baseType="lpstr">
      <vt:lpstr>Arial</vt:lpstr>
      <vt:lpstr>Calibri</vt:lpstr>
      <vt:lpstr>Calibri Light</vt:lpstr>
      <vt:lpstr>Courier New</vt:lpstr>
      <vt:lpstr>Gotham Bold</vt:lpstr>
      <vt:lpstr>Gotham Book</vt:lpstr>
      <vt:lpstr>Gotham Narrow Bold</vt:lpstr>
      <vt:lpstr>Gotham SSm A</vt:lpstr>
      <vt:lpstr>Wingdings</vt:lpstr>
      <vt:lpstr>Office Theme</vt:lpstr>
      <vt:lpstr>PowerPoint Presentation</vt:lpstr>
      <vt:lpstr>PowerPoint Presentation</vt:lpstr>
      <vt:lpstr>PowerPoint Presentation</vt:lpstr>
      <vt:lpstr>Advancement Update</vt:lpstr>
      <vt:lpstr>Advancement Update (con’t.)</vt:lpstr>
      <vt:lpstr>Advancement Update (con’t.)</vt:lpstr>
      <vt:lpstr>Advancement Engagement</vt:lpstr>
      <vt:lpstr>MSU/NatSci Enrollment Fall 2022</vt:lpstr>
      <vt:lpstr> College of Natural Science (FY22) </vt:lpstr>
      <vt:lpstr>NatSci 2022-23 Budget</vt:lpstr>
      <vt:lpstr>F&amp;A Generated 13/14 through 21/22</vt:lpstr>
      <vt:lpstr> Department Leadership  Changes</vt:lpstr>
      <vt:lpstr> Department Leadership  Changes</vt:lpstr>
      <vt:lpstr> Department Leadership  Changes</vt:lpstr>
      <vt:lpstr> Department Leadership  Changes</vt:lpstr>
      <vt:lpstr> Program Leadership  Changes</vt:lpstr>
      <vt:lpstr> Program Leadership  Changes</vt:lpstr>
      <vt:lpstr> Program Leadership  Changes</vt:lpstr>
      <vt:lpstr> Program Leadership  Changes</vt:lpstr>
      <vt:lpstr> Program Leadership  Changes</vt:lpstr>
      <vt:lpstr>Leadership Changes NatSci Dean’s Office  </vt:lpstr>
      <vt:lpstr>Leadership Changes NatSci Dean’s Office  </vt:lpstr>
      <vt:lpstr>NatSci Dean’s Office Promotions  </vt:lpstr>
      <vt:lpstr>New Staff in NatSci Dean’s Office   </vt:lpstr>
      <vt:lpstr>NatSci Faculty &amp; Academic Staff (31)</vt:lpstr>
      <vt:lpstr>NatSci Faculty and Academic Staff (cont.) </vt:lpstr>
      <vt:lpstr>NatSci Faculty and Academic Staff (cont.) </vt:lpstr>
      <vt:lpstr>NatSci Faculty and Academic Staff (cont.)</vt:lpstr>
      <vt:lpstr>NatSci Faculty and Academic Staff (cont.)</vt:lpstr>
      <vt:lpstr>2022 Faculty Honors</vt:lpstr>
      <vt:lpstr>National Academy of Inventors, Senior Member</vt:lpstr>
      <vt:lpstr>U.S. Fulbright Scholar (2022-23)</vt:lpstr>
      <vt:lpstr>2022 Lifetime Achievement Awards</vt:lpstr>
      <vt:lpstr>2022 NSF Early CAREER Award Winners</vt:lpstr>
      <vt:lpstr>Foundation/Agency/Organization Awards</vt:lpstr>
      <vt:lpstr>Professional Society Awards</vt:lpstr>
      <vt:lpstr>Professional Society Awards</vt:lpstr>
      <vt:lpstr>Endowed NatSci Faculty</vt:lpstr>
      <vt:lpstr>William J. Beal Outstanding Faculty Awards</vt:lpstr>
      <vt:lpstr>Other Universitywide Honors</vt:lpstr>
      <vt:lpstr>Recent Grants</vt:lpstr>
      <vt:lpstr>Some Recent Grants</vt:lpstr>
      <vt:lpstr>Recent Grants</vt:lpstr>
      <vt:lpstr>Recent Grants</vt:lpstr>
      <vt:lpstr>Recent Grants</vt:lpstr>
      <vt:lpstr>NatSci Strategic Priorities and Initiatives  Implementing the Strategic Plan: Some Metrics</vt:lpstr>
      <vt:lpstr>Graduate Training Program Grants AY22 Baseline: 7, Current: 9, AY27 metric: 14 </vt:lpstr>
      <vt:lpstr>Diversity Hiring Processes Leadership; TS faculty; NatSci community </vt:lpstr>
      <vt:lpstr>Student Success Reduce DFW rates, increase learning, expand career options</vt:lpstr>
      <vt:lpstr>Cross-College Themes Climate, Environmental Sciences, Plant Sciences Data Science, AI, Quantum Computing, Cybersecurity, Gaming Biomedical and One Health Scholarship Chemical, Mathematical and Physical Sciences STEM Education Research</vt:lpstr>
      <vt:lpstr>PowerPoint Presentation</vt:lpstr>
      <vt:lpstr>PowerPoint Presentation</vt:lpstr>
      <vt:lpstr>NatSci Outstanding Faculty Award 2022-2023</vt:lpstr>
      <vt:lpstr>NatSci Outstanding  Faculty Award  2022-2023</vt:lpstr>
      <vt:lpstr>NatSci Outstanding  Faculty Award  2022-2023</vt:lpstr>
      <vt:lpstr>NatSci Outstanding  Faculty Award  2022-2023</vt:lpstr>
      <vt:lpstr>NatSci Outstanding  Faculty Award  2022-2023</vt:lpstr>
      <vt:lpstr>NatSci Research Leadership Award 2022-2023</vt:lpstr>
      <vt:lpstr>Research Leadership Award  2022-2023</vt:lpstr>
      <vt:lpstr>Research Leadership Award  2022-2023</vt:lpstr>
      <vt:lpstr>2022-23 Mid-Career Award Winner</vt:lpstr>
      <vt:lpstr>Mid-Career Research Award  2022-2023</vt:lpstr>
      <vt:lpstr>Mid-Career Research Award  2022-2023</vt:lpstr>
      <vt:lpstr>2022-23 Early Career Research Award</vt:lpstr>
      <vt:lpstr>Early Career Research Award  2022-2023</vt:lpstr>
      <vt:lpstr>Early Career Research Award  2022-2023</vt:lpstr>
      <vt:lpstr>NatSci Teacher-Scholar Award 2022-2023</vt:lpstr>
      <vt:lpstr>NatSci Teacher-Scholar Award   2022-2023</vt:lpstr>
      <vt:lpstr>NatSci Teacher-Scholar Award   2022-2023</vt:lpstr>
      <vt:lpstr>NatSci Undergraduate Teaching Award 2022-2023</vt:lpstr>
      <vt:lpstr>NatSci Undergraduate Teaching Award   2022-2023</vt:lpstr>
      <vt:lpstr>NatSci Undergraduate Teaching Award   2022-2023</vt:lpstr>
      <vt:lpstr>NatSci Junior Faculty Mentoring Award 2022-2023</vt:lpstr>
      <vt:lpstr>NatSci Junior Faculty Mentoring Award  2022-2023</vt:lpstr>
      <vt:lpstr>NatSci Postdoctoral Mentoring Award 2022-2023</vt:lpstr>
      <vt:lpstr>NatSci Postdoctoral Mentoring Award  2022-2023</vt:lpstr>
      <vt:lpstr>NatSci Distinguished Academic  Staff Award 2022-2023</vt:lpstr>
      <vt:lpstr>NatSci Distinguished Academic Staff Award  2022-2023</vt:lpstr>
      <vt:lpstr>Undergraduate Academic Advisor  Award 2022-2023</vt:lpstr>
      <vt:lpstr>Undergraduate Academic Advisor Award  2022-2023</vt:lpstr>
      <vt:lpstr>Graduate Academic Advisor Award 2021-2022</vt:lpstr>
      <vt:lpstr>Graduate Academic Advisor Award  2022-2023</vt:lpstr>
      <vt:lpstr>NatSci Support Staff Award 2022-2023</vt:lpstr>
      <vt:lpstr>NatSci Support Staff Award  2022-2023 </vt:lpstr>
      <vt:lpstr>NatSci Support Staff Award  2022-2023 </vt:lpstr>
      <vt:lpstr>NatSci Excellence-in-Teaching Citation 2022-2023</vt:lpstr>
      <vt:lpstr>NatSci Excellence-in-Teaching Citation  2022-2023</vt:lpstr>
      <vt:lpstr>NatSci Excellence-in-Teaching Citation  2022-2023</vt:lpstr>
      <vt:lpstr>NatSci Undergraduate Learning Assistant Award 2022-2023 </vt:lpstr>
      <vt:lpstr>NatSci Undergraduate Learning Assistant Award  2022-2023</vt:lpstr>
      <vt:lpstr>NatSci Undergraduate Learning Assistant Award  2022-2023</vt:lpstr>
      <vt:lpstr>NatSci Faculty Teaching Prize 2022-2023</vt:lpstr>
      <vt:lpstr>NatSci Faculty Teaching Prize  2022-2023</vt:lpstr>
      <vt:lpstr>NatSci Faculty Teaching Prize  2022-2023</vt:lpstr>
      <vt:lpstr>NatSci Faculty Teaching Prize  2022-2023</vt:lpstr>
      <vt:lpstr>NatSci Faculty Teaching Prize  2022-2023</vt:lpstr>
      <vt:lpstr>PowerPoint Presentation</vt:lpstr>
      <vt:lpstr>Lorena V. Blinn Endowed  Teaching Award 2022-2023</vt:lpstr>
      <vt:lpstr>Lorena V. Blinn Endowed Teaching Award   2022-2023</vt:lpstr>
      <vt:lpstr>James D. Hoeschele Endowed  Teaching Award 2022-2023</vt:lpstr>
      <vt:lpstr>James D. Hoeschele Endowed Teaching Award   2022-2023</vt:lpstr>
      <vt:lpstr>Ronald W. Wilson Endowed  Teaching Award 2022-2023</vt:lpstr>
      <vt:lpstr>Ronald W. Wilson Endowed Teaching Award  2022-2023</vt:lpstr>
      <vt:lpstr>Harlo Mervyn Mork Memorial  Excellence in Teaching Award 2022-2023</vt:lpstr>
      <vt:lpstr>Harlo Mervyn Mork Memorial Excellence-in-Teaching Award  2022-2023</vt:lpstr>
      <vt:lpstr>Harlo Mervyn Mork Memorial Excellence-in-Teaching Award  2022-2023</vt:lpstr>
      <vt:lpstr>Norman L. and Olga K. Fritz Excellence in Teaching Award 2022-2023</vt:lpstr>
      <vt:lpstr>Norman L. and Olga K. Fritz Excellence-in-Teaching Award  2022-2023</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Osowski, Valerie</dc:creator>
  <cp:lastModifiedBy>Osowski, Valerie</cp:lastModifiedBy>
  <cp:revision>80</cp:revision>
  <cp:lastPrinted>2022-11-18T14:10:06Z</cp:lastPrinted>
  <dcterms:created xsi:type="dcterms:W3CDTF">2018-11-04T17:59:17Z</dcterms:created>
  <dcterms:modified xsi:type="dcterms:W3CDTF">2022-11-27T19:39:57Z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0x01010014DD25FEBD564049A3B274147CE23037</vt:lpwstr>
  </property>
</Properties>
</file>